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57" r:id="rId4"/>
    <p:sldId id="258" r:id="rId5"/>
    <p:sldId id="260" r:id="rId6"/>
    <p:sldId id="259" r:id="rId7"/>
    <p:sldId id="261" r:id="rId8"/>
    <p:sldId id="262" r:id="rId9"/>
    <p:sldId id="264" r:id="rId10"/>
    <p:sldId id="265" r:id="rId11"/>
    <p:sldId id="276" r:id="rId12"/>
    <p:sldId id="268" r:id="rId13"/>
    <p:sldId id="269" r:id="rId14"/>
    <p:sldId id="266" r:id="rId15"/>
    <p:sldId id="274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/>
    <p:restoredTop sz="79670"/>
  </p:normalViewPr>
  <p:slideViewPr>
    <p:cSldViewPr snapToGrid="0" snapToObjects="1">
      <p:cViewPr varScale="1">
        <p:scale>
          <a:sx n="84" d="100"/>
          <a:sy n="84" d="100"/>
        </p:scale>
        <p:origin x="208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E04C1-CA4F-E94F-9047-0AB043F67253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5A458C2F-9736-0F45-9AA3-13B2F95D4656}">
      <dgm:prSet phldrT="[Text]"/>
      <dgm:spPr/>
      <dgm:t>
        <a:bodyPr/>
        <a:lstStyle/>
        <a:p>
          <a:r>
            <a:rPr lang="en-US" altLang="zh-CN" dirty="0" smtClean="0"/>
            <a:t>Universe</a:t>
          </a:r>
          <a:r>
            <a:rPr lang="zh-CN" altLang="en-US" dirty="0" smtClean="0"/>
            <a:t> </a:t>
          </a:r>
          <a:r>
            <a:rPr lang="en-US" altLang="zh-CN" dirty="0" smtClean="0"/>
            <a:t>Definition</a:t>
          </a:r>
          <a:endParaRPr lang="en-US" dirty="0"/>
        </a:p>
      </dgm:t>
    </dgm:pt>
    <dgm:pt modelId="{AFD65EF8-FDB4-7B48-94C6-57F4BB21A638}" type="parTrans" cxnId="{B7E1D3D0-8F0C-814E-877E-90A1D27FFE71}">
      <dgm:prSet/>
      <dgm:spPr/>
      <dgm:t>
        <a:bodyPr/>
        <a:lstStyle/>
        <a:p>
          <a:endParaRPr lang="en-US"/>
        </a:p>
      </dgm:t>
    </dgm:pt>
    <dgm:pt modelId="{CEF016E0-F33B-D242-BBFA-57B69FA6CA63}" type="sibTrans" cxnId="{B7E1D3D0-8F0C-814E-877E-90A1D27FFE71}">
      <dgm:prSet/>
      <dgm:spPr/>
      <dgm:t>
        <a:bodyPr/>
        <a:lstStyle/>
        <a:p>
          <a:endParaRPr lang="en-US"/>
        </a:p>
      </dgm:t>
    </dgm:pt>
    <dgm:pt modelId="{83D332E1-60D4-5445-82FE-A1069827D395}">
      <dgm:prSet phldrT="[Text]"/>
      <dgm:spPr/>
      <dgm:t>
        <a:bodyPr/>
        <a:lstStyle/>
        <a:p>
          <a:r>
            <a:rPr lang="en-US" altLang="zh-CN" dirty="0" smtClean="0"/>
            <a:t>Factor</a:t>
          </a:r>
          <a:r>
            <a:rPr lang="zh-CN" altLang="en-US" dirty="0" smtClean="0"/>
            <a:t> </a:t>
          </a:r>
          <a:r>
            <a:rPr lang="en-US" altLang="zh-CN" dirty="0" smtClean="0"/>
            <a:t>Pool</a:t>
          </a:r>
          <a:r>
            <a:rPr lang="zh-CN" altLang="en-US" dirty="0" smtClean="0"/>
            <a:t> </a:t>
          </a:r>
          <a:r>
            <a:rPr lang="en-US" altLang="zh-CN" dirty="0" smtClean="0"/>
            <a:t>Construction</a:t>
          </a:r>
          <a:endParaRPr lang="en-US" dirty="0"/>
        </a:p>
      </dgm:t>
    </dgm:pt>
    <dgm:pt modelId="{5C7E5EA8-E4B6-3646-92CD-93EB8D5C2E0A}" type="parTrans" cxnId="{6D655502-89B6-3644-8EF4-C63E819EF44C}">
      <dgm:prSet/>
      <dgm:spPr/>
      <dgm:t>
        <a:bodyPr/>
        <a:lstStyle/>
        <a:p>
          <a:endParaRPr lang="en-US"/>
        </a:p>
      </dgm:t>
    </dgm:pt>
    <dgm:pt modelId="{B32DD302-BB51-9D4C-9415-36DBEB9043C1}" type="sibTrans" cxnId="{6D655502-89B6-3644-8EF4-C63E819EF44C}">
      <dgm:prSet/>
      <dgm:spPr/>
      <dgm:t>
        <a:bodyPr/>
        <a:lstStyle/>
        <a:p>
          <a:endParaRPr lang="en-US"/>
        </a:p>
      </dgm:t>
    </dgm:pt>
    <dgm:pt modelId="{27309BFC-0B0F-744E-A496-3994C2DE0F7C}">
      <dgm:prSet phldrT="[Text]"/>
      <dgm:spPr/>
      <dgm:t>
        <a:bodyPr/>
        <a:lstStyle/>
        <a:p>
          <a:r>
            <a:rPr lang="en-US" altLang="zh-CN" dirty="0" smtClean="0"/>
            <a:t>Alpha</a:t>
          </a:r>
          <a:r>
            <a:rPr lang="zh-CN" altLang="en-US" dirty="0" smtClean="0"/>
            <a:t> </a:t>
          </a:r>
          <a:r>
            <a:rPr lang="en-US" altLang="zh-CN" dirty="0" smtClean="0"/>
            <a:t>Signal</a:t>
          </a:r>
          <a:r>
            <a:rPr lang="zh-CN" altLang="en-US" dirty="0" smtClean="0"/>
            <a:t> </a:t>
          </a:r>
          <a:r>
            <a:rPr lang="en-US" altLang="zh-CN" dirty="0" smtClean="0"/>
            <a:t>Extraction</a:t>
          </a:r>
          <a:endParaRPr lang="zh-CN" altLang="en-US" dirty="0" smtClean="0"/>
        </a:p>
      </dgm:t>
    </dgm:pt>
    <dgm:pt modelId="{5271C564-7D19-374B-88D6-224D32D25337}" type="parTrans" cxnId="{C4BBECE6-FD14-0140-BF83-859C2CEE9062}">
      <dgm:prSet/>
      <dgm:spPr/>
      <dgm:t>
        <a:bodyPr/>
        <a:lstStyle/>
        <a:p>
          <a:endParaRPr lang="en-US"/>
        </a:p>
      </dgm:t>
    </dgm:pt>
    <dgm:pt modelId="{B3A2D2D8-12DF-CF41-A2B6-E348A56982A3}" type="sibTrans" cxnId="{C4BBECE6-FD14-0140-BF83-859C2CEE9062}">
      <dgm:prSet/>
      <dgm:spPr/>
      <dgm:t>
        <a:bodyPr/>
        <a:lstStyle/>
        <a:p>
          <a:endParaRPr lang="en-US"/>
        </a:p>
      </dgm:t>
    </dgm:pt>
    <dgm:pt modelId="{E8792186-9C0F-7E45-8B6D-3B4FDAE464E2}">
      <dgm:prSet/>
      <dgm:spPr/>
      <dgm:t>
        <a:bodyPr/>
        <a:lstStyle/>
        <a:p>
          <a:r>
            <a:rPr lang="en-US" altLang="zh-CN" dirty="0" smtClean="0"/>
            <a:t>Portfolio</a:t>
          </a:r>
          <a:r>
            <a:rPr lang="zh-CN" altLang="en-US" dirty="0" smtClean="0"/>
            <a:t> </a:t>
          </a:r>
          <a:r>
            <a:rPr lang="en-US" altLang="zh-CN" dirty="0" smtClean="0"/>
            <a:t>Allocation</a:t>
          </a:r>
          <a:endParaRPr lang="en-US" dirty="0"/>
        </a:p>
      </dgm:t>
    </dgm:pt>
    <dgm:pt modelId="{B22BE47F-28F4-0048-A2C8-9161F4D11F84}" type="parTrans" cxnId="{7E24DD54-2355-F549-BC5F-516A0A61B98B}">
      <dgm:prSet/>
      <dgm:spPr/>
    </dgm:pt>
    <dgm:pt modelId="{860986F3-CD57-C045-858F-D4E32F86178E}" type="sibTrans" cxnId="{7E24DD54-2355-F549-BC5F-516A0A61B98B}">
      <dgm:prSet/>
      <dgm:spPr/>
    </dgm:pt>
    <dgm:pt modelId="{5D32ED73-2827-FB47-AF4F-9A367E6FD481}" type="pres">
      <dgm:prSet presAssocID="{B33E04C1-CA4F-E94F-9047-0AB043F67253}" presName="CompostProcess" presStyleCnt="0">
        <dgm:presLayoutVars>
          <dgm:dir/>
          <dgm:resizeHandles val="exact"/>
        </dgm:presLayoutVars>
      </dgm:prSet>
      <dgm:spPr/>
    </dgm:pt>
    <dgm:pt modelId="{29312D9D-EA34-3E4A-A356-0F0F94F54F83}" type="pres">
      <dgm:prSet presAssocID="{B33E04C1-CA4F-E94F-9047-0AB043F67253}" presName="arrow" presStyleLbl="bgShp" presStyleIdx="0" presStyleCnt="1"/>
      <dgm:spPr/>
    </dgm:pt>
    <dgm:pt modelId="{6B5ED52B-7BAC-AA44-9A64-1082D27D116C}" type="pres">
      <dgm:prSet presAssocID="{B33E04C1-CA4F-E94F-9047-0AB043F67253}" presName="linearProcess" presStyleCnt="0"/>
      <dgm:spPr/>
    </dgm:pt>
    <dgm:pt modelId="{4454C304-B3B9-6E45-B74C-868903E45829}" type="pres">
      <dgm:prSet presAssocID="{5A458C2F-9736-0F45-9AA3-13B2F95D4656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8F0F9A-88E4-4144-BE07-F9E1BDF9511F}" type="pres">
      <dgm:prSet presAssocID="{CEF016E0-F33B-D242-BBFA-57B69FA6CA63}" presName="sibTrans" presStyleCnt="0"/>
      <dgm:spPr/>
    </dgm:pt>
    <dgm:pt modelId="{368528B1-06F6-BA47-8E4A-1F4EB7814959}" type="pres">
      <dgm:prSet presAssocID="{83D332E1-60D4-5445-82FE-A1069827D395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F86FB6-D0C7-B141-8AF3-8D5221711D3E}" type="pres">
      <dgm:prSet presAssocID="{B32DD302-BB51-9D4C-9415-36DBEB9043C1}" presName="sibTrans" presStyleCnt="0"/>
      <dgm:spPr/>
    </dgm:pt>
    <dgm:pt modelId="{63F3485C-AD2C-7642-B87E-5CA291FE9666}" type="pres">
      <dgm:prSet presAssocID="{27309BFC-0B0F-744E-A496-3994C2DE0F7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428EE1-1100-004C-BC05-91709D8B95DB}" type="pres">
      <dgm:prSet presAssocID="{B3A2D2D8-12DF-CF41-A2B6-E348A56982A3}" presName="sibTrans" presStyleCnt="0"/>
      <dgm:spPr/>
    </dgm:pt>
    <dgm:pt modelId="{972D86AE-E91A-B644-99B1-F2A6AE31BC11}" type="pres">
      <dgm:prSet presAssocID="{E8792186-9C0F-7E45-8B6D-3B4FDAE464E2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859EEE-8CC2-C640-8016-0BD604F910B7}" type="presOf" srcId="{B33E04C1-CA4F-E94F-9047-0AB043F67253}" destId="{5D32ED73-2827-FB47-AF4F-9A367E6FD481}" srcOrd="0" destOrd="0" presId="urn:microsoft.com/office/officeart/2005/8/layout/hProcess9"/>
    <dgm:cxn modelId="{7363698C-861B-BC48-9937-34E37B23F3A9}" type="presOf" srcId="{83D332E1-60D4-5445-82FE-A1069827D395}" destId="{368528B1-06F6-BA47-8E4A-1F4EB7814959}" srcOrd="0" destOrd="0" presId="urn:microsoft.com/office/officeart/2005/8/layout/hProcess9"/>
    <dgm:cxn modelId="{C4BBECE6-FD14-0140-BF83-859C2CEE9062}" srcId="{B33E04C1-CA4F-E94F-9047-0AB043F67253}" destId="{27309BFC-0B0F-744E-A496-3994C2DE0F7C}" srcOrd="2" destOrd="0" parTransId="{5271C564-7D19-374B-88D6-224D32D25337}" sibTransId="{B3A2D2D8-12DF-CF41-A2B6-E348A56982A3}"/>
    <dgm:cxn modelId="{6D655502-89B6-3644-8EF4-C63E819EF44C}" srcId="{B33E04C1-CA4F-E94F-9047-0AB043F67253}" destId="{83D332E1-60D4-5445-82FE-A1069827D395}" srcOrd="1" destOrd="0" parTransId="{5C7E5EA8-E4B6-3646-92CD-93EB8D5C2E0A}" sibTransId="{B32DD302-BB51-9D4C-9415-36DBEB9043C1}"/>
    <dgm:cxn modelId="{5538241E-1622-B545-B635-EDE6319E89EB}" type="presOf" srcId="{E8792186-9C0F-7E45-8B6D-3B4FDAE464E2}" destId="{972D86AE-E91A-B644-99B1-F2A6AE31BC11}" srcOrd="0" destOrd="0" presId="urn:microsoft.com/office/officeart/2005/8/layout/hProcess9"/>
    <dgm:cxn modelId="{7E24DD54-2355-F549-BC5F-516A0A61B98B}" srcId="{B33E04C1-CA4F-E94F-9047-0AB043F67253}" destId="{E8792186-9C0F-7E45-8B6D-3B4FDAE464E2}" srcOrd="3" destOrd="0" parTransId="{B22BE47F-28F4-0048-A2C8-9161F4D11F84}" sibTransId="{860986F3-CD57-C045-858F-D4E32F86178E}"/>
    <dgm:cxn modelId="{B69440C1-5CBA-DB4A-905D-76413C0D5D80}" type="presOf" srcId="{27309BFC-0B0F-744E-A496-3994C2DE0F7C}" destId="{63F3485C-AD2C-7642-B87E-5CA291FE9666}" srcOrd="0" destOrd="0" presId="urn:microsoft.com/office/officeart/2005/8/layout/hProcess9"/>
    <dgm:cxn modelId="{FBEAB7F8-98BD-DC44-921A-E749912FA21E}" type="presOf" srcId="{5A458C2F-9736-0F45-9AA3-13B2F95D4656}" destId="{4454C304-B3B9-6E45-B74C-868903E45829}" srcOrd="0" destOrd="0" presId="urn:microsoft.com/office/officeart/2005/8/layout/hProcess9"/>
    <dgm:cxn modelId="{B7E1D3D0-8F0C-814E-877E-90A1D27FFE71}" srcId="{B33E04C1-CA4F-E94F-9047-0AB043F67253}" destId="{5A458C2F-9736-0F45-9AA3-13B2F95D4656}" srcOrd="0" destOrd="0" parTransId="{AFD65EF8-FDB4-7B48-94C6-57F4BB21A638}" sibTransId="{CEF016E0-F33B-D242-BBFA-57B69FA6CA63}"/>
    <dgm:cxn modelId="{FD7ABB5F-F25F-E747-AFFC-EE3CE111433F}" type="presParOf" srcId="{5D32ED73-2827-FB47-AF4F-9A367E6FD481}" destId="{29312D9D-EA34-3E4A-A356-0F0F94F54F83}" srcOrd="0" destOrd="0" presId="urn:microsoft.com/office/officeart/2005/8/layout/hProcess9"/>
    <dgm:cxn modelId="{24972C26-2EE0-4941-8399-E20F51D47409}" type="presParOf" srcId="{5D32ED73-2827-FB47-AF4F-9A367E6FD481}" destId="{6B5ED52B-7BAC-AA44-9A64-1082D27D116C}" srcOrd="1" destOrd="0" presId="urn:microsoft.com/office/officeart/2005/8/layout/hProcess9"/>
    <dgm:cxn modelId="{C1472248-09FE-B744-8476-6603268FA2A7}" type="presParOf" srcId="{6B5ED52B-7BAC-AA44-9A64-1082D27D116C}" destId="{4454C304-B3B9-6E45-B74C-868903E45829}" srcOrd="0" destOrd="0" presId="urn:microsoft.com/office/officeart/2005/8/layout/hProcess9"/>
    <dgm:cxn modelId="{65D09694-1A41-964C-AAFF-D5B70D662655}" type="presParOf" srcId="{6B5ED52B-7BAC-AA44-9A64-1082D27D116C}" destId="{FA8F0F9A-88E4-4144-BE07-F9E1BDF9511F}" srcOrd="1" destOrd="0" presId="urn:microsoft.com/office/officeart/2005/8/layout/hProcess9"/>
    <dgm:cxn modelId="{8516504D-75B3-5D4C-86FF-2E9385B8D0BC}" type="presParOf" srcId="{6B5ED52B-7BAC-AA44-9A64-1082D27D116C}" destId="{368528B1-06F6-BA47-8E4A-1F4EB7814959}" srcOrd="2" destOrd="0" presId="urn:microsoft.com/office/officeart/2005/8/layout/hProcess9"/>
    <dgm:cxn modelId="{E8F16066-0548-F049-804E-F5880E88B4E1}" type="presParOf" srcId="{6B5ED52B-7BAC-AA44-9A64-1082D27D116C}" destId="{A2F86FB6-D0C7-B141-8AF3-8D5221711D3E}" srcOrd="3" destOrd="0" presId="urn:microsoft.com/office/officeart/2005/8/layout/hProcess9"/>
    <dgm:cxn modelId="{F58FB1A3-48BF-E44D-AEFF-78DC91960EA8}" type="presParOf" srcId="{6B5ED52B-7BAC-AA44-9A64-1082D27D116C}" destId="{63F3485C-AD2C-7642-B87E-5CA291FE9666}" srcOrd="4" destOrd="0" presId="urn:microsoft.com/office/officeart/2005/8/layout/hProcess9"/>
    <dgm:cxn modelId="{1798FCDD-56C6-3348-8E85-8689F78D4CF3}" type="presParOf" srcId="{6B5ED52B-7BAC-AA44-9A64-1082D27D116C}" destId="{83428EE1-1100-004C-BC05-91709D8B95DB}" srcOrd="5" destOrd="0" presId="urn:microsoft.com/office/officeart/2005/8/layout/hProcess9"/>
    <dgm:cxn modelId="{0BFCB0E7-7871-2444-B1F1-E649350AA7C3}" type="presParOf" srcId="{6B5ED52B-7BAC-AA44-9A64-1082D27D116C}" destId="{972D86AE-E91A-B644-99B1-F2A6AE31BC1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71C31B-984F-BB45-AD52-E309ACA4FA6F}" type="doc">
      <dgm:prSet loTypeId="urn:microsoft.com/office/officeart/2005/8/layout/hList6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0DFE81C-C1F7-2A4A-AFF3-93DA46C137FC}">
      <dgm:prSet phldrT="[Text]"/>
      <dgm:spPr/>
      <dgm:t>
        <a:bodyPr/>
        <a:lstStyle/>
        <a:p>
          <a:r>
            <a:rPr lang="en-US" altLang="zh-CN" dirty="0" smtClean="0"/>
            <a:t>Statistical</a:t>
          </a:r>
          <a:r>
            <a:rPr lang="zh-CN" altLang="en-US" dirty="0" smtClean="0"/>
            <a:t> </a:t>
          </a:r>
          <a:r>
            <a:rPr lang="en-US" altLang="zh-CN" dirty="0" smtClean="0"/>
            <a:t>Technique</a:t>
          </a:r>
          <a:r>
            <a:rPr lang="zh-CN" altLang="en-US" dirty="0" smtClean="0"/>
            <a:t> </a:t>
          </a:r>
          <a:r>
            <a:rPr lang="en-US" altLang="zh-CN" dirty="0" smtClean="0"/>
            <a:t>for</a:t>
          </a:r>
          <a:r>
            <a:rPr lang="zh-CN" altLang="en-US" dirty="0" smtClean="0"/>
            <a:t> </a:t>
          </a:r>
          <a:r>
            <a:rPr lang="en-US" altLang="zh-CN" dirty="0" smtClean="0"/>
            <a:t>Latent</a:t>
          </a:r>
          <a:r>
            <a:rPr lang="zh-CN" altLang="en-US" dirty="0" smtClean="0"/>
            <a:t> </a:t>
          </a:r>
          <a:r>
            <a:rPr lang="en-US" altLang="zh-CN" dirty="0" smtClean="0"/>
            <a:t>Variables</a:t>
          </a:r>
          <a:r>
            <a:rPr lang="zh-CN" altLang="en-US" dirty="0" smtClean="0"/>
            <a:t> </a:t>
          </a:r>
          <a:r>
            <a:rPr lang="en-US" altLang="zh-CN" dirty="0" smtClean="0"/>
            <a:t>(Multi-Index</a:t>
          </a:r>
          <a:r>
            <a:rPr lang="zh-CN" altLang="en-US" dirty="0" smtClean="0"/>
            <a:t> </a:t>
          </a:r>
          <a:r>
            <a:rPr lang="en-US" altLang="zh-CN" dirty="0" smtClean="0"/>
            <a:t>Model)</a:t>
          </a:r>
          <a:endParaRPr lang="en-US" dirty="0"/>
        </a:p>
      </dgm:t>
    </dgm:pt>
    <dgm:pt modelId="{E2AB604F-CFF3-BB4D-96FC-006DB22F46ED}" type="parTrans" cxnId="{1AB10236-17B4-B342-AFD6-826E1BD87BD4}">
      <dgm:prSet/>
      <dgm:spPr/>
      <dgm:t>
        <a:bodyPr/>
        <a:lstStyle/>
        <a:p>
          <a:endParaRPr lang="en-US"/>
        </a:p>
      </dgm:t>
    </dgm:pt>
    <dgm:pt modelId="{694213A1-BE63-C44B-87EE-5282308D79F8}" type="sibTrans" cxnId="{1AB10236-17B4-B342-AFD6-826E1BD87BD4}">
      <dgm:prSet/>
      <dgm:spPr/>
      <dgm:t>
        <a:bodyPr/>
        <a:lstStyle/>
        <a:p>
          <a:endParaRPr lang="en-US"/>
        </a:p>
      </dgm:t>
    </dgm:pt>
    <dgm:pt modelId="{5D2C76A3-AD21-924A-90A3-4A02A8514C6A}">
      <dgm:prSet phldrT="[Text]"/>
      <dgm:spPr/>
      <dgm:t>
        <a:bodyPr/>
        <a:lstStyle/>
        <a:p>
          <a:r>
            <a:rPr lang="en-US" altLang="zh-CN" dirty="0" smtClean="0"/>
            <a:t>Factor</a:t>
          </a:r>
          <a:r>
            <a:rPr lang="zh-CN" altLang="en-US" dirty="0" smtClean="0"/>
            <a:t> </a:t>
          </a:r>
          <a:r>
            <a:rPr lang="en-US" altLang="zh-CN" dirty="0" smtClean="0"/>
            <a:t>Analysis</a:t>
          </a:r>
          <a:endParaRPr lang="en-US" dirty="0"/>
        </a:p>
      </dgm:t>
    </dgm:pt>
    <dgm:pt modelId="{798A6836-2BF1-B14A-9977-5A04BE21AD7D}" type="parTrans" cxnId="{D0778095-4795-1A4E-A016-6659C10F507C}">
      <dgm:prSet/>
      <dgm:spPr/>
      <dgm:t>
        <a:bodyPr/>
        <a:lstStyle/>
        <a:p>
          <a:endParaRPr lang="en-US"/>
        </a:p>
      </dgm:t>
    </dgm:pt>
    <dgm:pt modelId="{02C8E468-3637-3A4A-BE1C-CE76A9DD7BDF}" type="sibTrans" cxnId="{D0778095-4795-1A4E-A016-6659C10F507C}">
      <dgm:prSet/>
      <dgm:spPr/>
      <dgm:t>
        <a:bodyPr/>
        <a:lstStyle/>
        <a:p>
          <a:endParaRPr lang="en-US"/>
        </a:p>
      </dgm:t>
    </dgm:pt>
    <dgm:pt modelId="{3DD69653-9198-C64A-A04D-D752E8C3BE3F}">
      <dgm:prSet phldrT="[Text]"/>
      <dgm:spPr/>
      <dgm:t>
        <a:bodyPr/>
        <a:lstStyle/>
        <a:p>
          <a:r>
            <a:rPr lang="en-US" altLang="zh-CN" dirty="0" smtClean="0"/>
            <a:t>PCA</a:t>
          </a:r>
          <a:endParaRPr lang="en-US" dirty="0"/>
        </a:p>
      </dgm:t>
    </dgm:pt>
    <dgm:pt modelId="{F907BD70-23C2-D947-B29F-D6714EFD8759}" type="parTrans" cxnId="{C830E64F-64E5-F94D-B42B-0B3CBA5E7857}">
      <dgm:prSet/>
      <dgm:spPr/>
      <dgm:t>
        <a:bodyPr/>
        <a:lstStyle/>
        <a:p>
          <a:endParaRPr lang="en-US"/>
        </a:p>
      </dgm:t>
    </dgm:pt>
    <dgm:pt modelId="{F4A32021-07A1-7F47-93E0-8509DEE79FE6}" type="sibTrans" cxnId="{C830E64F-64E5-F94D-B42B-0B3CBA5E7857}">
      <dgm:prSet/>
      <dgm:spPr/>
      <dgm:t>
        <a:bodyPr/>
        <a:lstStyle/>
        <a:p>
          <a:endParaRPr lang="en-US"/>
        </a:p>
      </dgm:t>
    </dgm:pt>
    <dgm:pt modelId="{2EF10C02-57FE-094E-A7F9-9C138C430FE4}">
      <dgm:prSet phldrT="[Text]"/>
      <dgm:spPr/>
      <dgm:t>
        <a:bodyPr/>
        <a:lstStyle/>
        <a:p>
          <a:r>
            <a:rPr lang="en-US" altLang="zh-CN" dirty="0" smtClean="0"/>
            <a:t>Economic</a:t>
          </a:r>
          <a:r>
            <a:rPr lang="zh-CN" altLang="en-US" dirty="0" smtClean="0"/>
            <a:t> </a:t>
          </a:r>
          <a:r>
            <a:rPr lang="en-US" altLang="zh-CN" dirty="0" smtClean="0"/>
            <a:t>Theory</a:t>
          </a:r>
          <a:r>
            <a:rPr lang="zh-CN" altLang="en-US" dirty="0" smtClean="0"/>
            <a:t> </a:t>
          </a:r>
          <a:r>
            <a:rPr lang="en-US" altLang="zh-CN" dirty="0" smtClean="0"/>
            <a:t>for</a:t>
          </a:r>
          <a:r>
            <a:rPr lang="zh-CN" altLang="en-US" dirty="0" smtClean="0"/>
            <a:t> </a:t>
          </a:r>
          <a:r>
            <a:rPr lang="en-US" altLang="zh-CN" dirty="0" smtClean="0"/>
            <a:t>External</a:t>
          </a:r>
          <a:r>
            <a:rPr lang="zh-CN" altLang="en-US" dirty="0" smtClean="0"/>
            <a:t> </a:t>
          </a:r>
          <a:r>
            <a:rPr lang="en-US" altLang="zh-CN" dirty="0" smtClean="0"/>
            <a:t>Influence</a:t>
          </a:r>
          <a:r>
            <a:rPr lang="zh-CN" altLang="en-US" dirty="0" smtClean="0"/>
            <a:t> </a:t>
          </a:r>
          <a:r>
            <a:rPr lang="en-US" altLang="zh-CN" dirty="0" smtClean="0"/>
            <a:t>(</a:t>
          </a:r>
          <a:r>
            <a:rPr lang="en-US" altLang="zh-CN" dirty="0" err="1" smtClean="0"/>
            <a:t>Fama</a:t>
          </a:r>
          <a:r>
            <a:rPr lang="en-US" altLang="zh-CN" dirty="0" smtClean="0"/>
            <a:t>-French</a:t>
          </a:r>
          <a:r>
            <a:rPr lang="zh-CN" altLang="en-US" dirty="0" smtClean="0"/>
            <a:t> </a:t>
          </a:r>
          <a:r>
            <a:rPr lang="en-US" altLang="zh-CN" dirty="0" smtClean="0"/>
            <a:t>Model)</a:t>
          </a:r>
          <a:endParaRPr lang="en-US" dirty="0"/>
        </a:p>
      </dgm:t>
    </dgm:pt>
    <dgm:pt modelId="{26062915-21B1-4143-8057-D3106E74A85B}" type="parTrans" cxnId="{77E23541-3AB4-1641-A693-86E007C997E6}">
      <dgm:prSet/>
      <dgm:spPr/>
      <dgm:t>
        <a:bodyPr/>
        <a:lstStyle/>
        <a:p>
          <a:endParaRPr lang="en-US"/>
        </a:p>
      </dgm:t>
    </dgm:pt>
    <dgm:pt modelId="{4206B983-8B7A-A846-A9AB-53FD100313FC}" type="sibTrans" cxnId="{77E23541-3AB4-1641-A693-86E007C997E6}">
      <dgm:prSet/>
      <dgm:spPr/>
      <dgm:t>
        <a:bodyPr/>
        <a:lstStyle/>
        <a:p>
          <a:endParaRPr lang="en-US"/>
        </a:p>
      </dgm:t>
    </dgm:pt>
    <dgm:pt modelId="{62DD919D-6894-4249-911C-B8088B31415F}">
      <dgm:prSet phldrT="[Text]"/>
      <dgm:spPr/>
      <dgm:t>
        <a:bodyPr/>
        <a:lstStyle/>
        <a:p>
          <a:r>
            <a:rPr lang="en-US" altLang="zh-CN" dirty="0" smtClean="0"/>
            <a:t>Momentum</a:t>
          </a:r>
          <a:endParaRPr lang="en-US" dirty="0"/>
        </a:p>
      </dgm:t>
    </dgm:pt>
    <dgm:pt modelId="{4E4889C9-2FF1-DA42-B557-FB7990568FAB}" type="parTrans" cxnId="{6C70FC04-C049-3348-B720-F802B4BF3236}">
      <dgm:prSet/>
      <dgm:spPr/>
      <dgm:t>
        <a:bodyPr/>
        <a:lstStyle/>
        <a:p>
          <a:endParaRPr lang="en-US"/>
        </a:p>
      </dgm:t>
    </dgm:pt>
    <dgm:pt modelId="{590EE044-88BF-4C42-865D-03966FED141E}" type="sibTrans" cxnId="{6C70FC04-C049-3348-B720-F802B4BF3236}">
      <dgm:prSet/>
      <dgm:spPr/>
      <dgm:t>
        <a:bodyPr/>
        <a:lstStyle/>
        <a:p>
          <a:endParaRPr lang="en-US"/>
        </a:p>
      </dgm:t>
    </dgm:pt>
    <dgm:pt modelId="{915376DA-8F38-A646-B2C1-EC56DB4C49CC}">
      <dgm:prSet phldrT="[Text]"/>
      <dgm:spPr/>
      <dgm:t>
        <a:bodyPr/>
        <a:lstStyle/>
        <a:p>
          <a:r>
            <a:rPr lang="en-US" altLang="zh-CN" dirty="0" smtClean="0"/>
            <a:t>Volatility</a:t>
          </a:r>
          <a:endParaRPr lang="en-US" dirty="0"/>
        </a:p>
      </dgm:t>
    </dgm:pt>
    <dgm:pt modelId="{8DCE1383-4540-9944-93CE-3CC7A621FE31}" type="parTrans" cxnId="{DF3BA374-94CF-424E-BA96-57B6FAD13B44}">
      <dgm:prSet/>
      <dgm:spPr/>
      <dgm:t>
        <a:bodyPr/>
        <a:lstStyle/>
        <a:p>
          <a:endParaRPr lang="en-US"/>
        </a:p>
      </dgm:t>
    </dgm:pt>
    <dgm:pt modelId="{D2DF4A31-DFD0-884E-972B-7F104C343BEC}" type="sibTrans" cxnId="{DF3BA374-94CF-424E-BA96-57B6FAD13B44}">
      <dgm:prSet/>
      <dgm:spPr/>
      <dgm:t>
        <a:bodyPr/>
        <a:lstStyle/>
        <a:p>
          <a:endParaRPr lang="en-US"/>
        </a:p>
      </dgm:t>
    </dgm:pt>
    <dgm:pt modelId="{4B124042-1CBC-494A-B8E3-0619EB692882}">
      <dgm:prSet phldrT="[Text]"/>
      <dgm:spPr/>
      <dgm:t>
        <a:bodyPr/>
        <a:lstStyle/>
        <a:p>
          <a:r>
            <a:rPr lang="en-US" altLang="zh-CN" dirty="0" err="1" smtClean="0"/>
            <a:t>Kalman</a:t>
          </a:r>
          <a:r>
            <a:rPr lang="zh-CN" altLang="en-US" dirty="0" smtClean="0"/>
            <a:t> </a:t>
          </a:r>
          <a:r>
            <a:rPr lang="en-US" altLang="zh-CN" dirty="0" smtClean="0"/>
            <a:t>Filter</a:t>
          </a:r>
          <a:endParaRPr lang="en-US" dirty="0"/>
        </a:p>
      </dgm:t>
    </dgm:pt>
    <dgm:pt modelId="{10DD65A0-1520-104E-A51A-D0D0AEEAA5A8}" type="parTrans" cxnId="{7392A28B-25A8-CB4B-B933-A069B471910D}">
      <dgm:prSet/>
      <dgm:spPr/>
    </dgm:pt>
    <dgm:pt modelId="{20353397-686D-584D-BCE2-33EA245BBDEA}" type="sibTrans" cxnId="{7392A28B-25A8-CB4B-B933-A069B471910D}">
      <dgm:prSet/>
      <dgm:spPr/>
    </dgm:pt>
    <dgm:pt modelId="{D44ED770-8B09-4643-BE2E-AD526E3A3560}">
      <dgm:prSet phldrT="[Text]"/>
      <dgm:spPr/>
      <dgm:t>
        <a:bodyPr/>
        <a:lstStyle/>
        <a:p>
          <a:r>
            <a:rPr lang="en-US" altLang="zh-CN" dirty="0" smtClean="0"/>
            <a:t>Size</a:t>
          </a:r>
          <a:endParaRPr lang="en-US" dirty="0"/>
        </a:p>
      </dgm:t>
    </dgm:pt>
    <dgm:pt modelId="{969EF32E-D247-514E-89A4-DAB1889B4D91}" type="parTrans" cxnId="{49F3ED7D-09DF-D640-B15C-CB8C5FD96307}">
      <dgm:prSet/>
      <dgm:spPr/>
    </dgm:pt>
    <dgm:pt modelId="{E42F642B-063A-9F49-9A92-3F3A98186582}" type="sibTrans" cxnId="{49F3ED7D-09DF-D640-B15C-CB8C5FD96307}">
      <dgm:prSet/>
      <dgm:spPr/>
    </dgm:pt>
    <dgm:pt modelId="{BAD75C65-3ABC-2945-BC74-692003795AC1}">
      <dgm:prSet phldrT="[Text]"/>
      <dgm:spPr/>
      <dgm:t>
        <a:bodyPr/>
        <a:lstStyle/>
        <a:p>
          <a:r>
            <a:rPr lang="en-US" altLang="zh-CN" dirty="0" smtClean="0"/>
            <a:t>Liquidity</a:t>
          </a:r>
          <a:endParaRPr lang="en-US" dirty="0"/>
        </a:p>
      </dgm:t>
    </dgm:pt>
    <dgm:pt modelId="{F1C2A066-3232-6D4A-9705-653292E58665}" type="parTrans" cxnId="{B1BB7738-B2D0-A440-A21D-C42BCF4D9D1E}">
      <dgm:prSet/>
      <dgm:spPr/>
    </dgm:pt>
    <dgm:pt modelId="{955117E2-814B-1449-B626-DCC0AB5DAFC3}" type="sibTrans" cxnId="{B1BB7738-B2D0-A440-A21D-C42BCF4D9D1E}">
      <dgm:prSet/>
      <dgm:spPr/>
    </dgm:pt>
    <dgm:pt modelId="{65C512D2-28F2-5644-BB9B-2B03F95A6156}">
      <dgm:prSet phldrT="[Text]"/>
      <dgm:spPr/>
      <dgm:t>
        <a:bodyPr/>
        <a:lstStyle/>
        <a:p>
          <a:r>
            <a:rPr lang="en-US" altLang="zh-CN" dirty="0" smtClean="0"/>
            <a:t>Growth</a:t>
          </a:r>
          <a:endParaRPr lang="en-US" dirty="0"/>
        </a:p>
      </dgm:t>
    </dgm:pt>
    <dgm:pt modelId="{88410D6B-C9D9-AE4E-B8A3-A0F2813BA64D}" type="parTrans" cxnId="{B076F59B-487B-634B-AEBE-AD374EFB6083}">
      <dgm:prSet/>
      <dgm:spPr/>
    </dgm:pt>
    <dgm:pt modelId="{2A686695-EABE-B243-A7F1-9C3ECE912970}" type="sibTrans" cxnId="{B076F59B-487B-634B-AEBE-AD374EFB6083}">
      <dgm:prSet/>
      <dgm:spPr/>
    </dgm:pt>
    <dgm:pt modelId="{E37E79D2-4B71-DC4B-9BEB-E58C9A7609FC}">
      <dgm:prSet phldrT="[Text]"/>
      <dgm:spPr/>
      <dgm:t>
        <a:bodyPr/>
        <a:lstStyle/>
        <a:p>
          <a:r>
            <a:rPr lang="en-US" altLang="zh-CN" dirty="0" smtClean="0"/>
            <a:t>Profitability</a:t>
          </a:r>
          <a:endParaRPr lang="en-US" dirty="0"/>
        </a:p>
      </dgm:t>
    </dgm:pt>
    <dgm:pt modelId="{7A683C2F-9795-744B-9EE0-E88F3862F09D}" type="parTrans" cxnId="{117F4902-5E04-0640-B5CF-7EE22A6ECF39}">
      <dgm:prSet/>
      <dgm:spPr/>
    </dgm:pt>
    <dgm:pt modelId="{7988970B-E1CA-224E-AAF6-CA732D733E55}" type="sibTrans" cxnId="{117F4902-5E04-0640-B5CF-7EE22A6ECF39}">
      <dgm:prSet/>
      <dgm:spPr/>
    </dgm:pt>
    <dgm:pt modelId="{D96AD851-425F-2C4E-86B0-1EFBAB668121}">
      <dgm:prSet phldrT="[Text]"/>
      <dgm:spPr/>
      <dgm:t>
        <a:bodyPr/>
        <a:lstStyle/>
        <a:p>
          <a:r>
            <a:rPr lang="en-US" altLang="zh-CN" dirty="0" smtClean="0"/>
            <a:t>Valuation</a:t>
          </a:r>
          <a:endParaRPr lang="en-US" dirty="0"/>
        </a:p>
      </dgm:t>
    </dgm:pt>
    <dgm:pt modelId="{437708B9-390B-F64B-AF91-1262652301D2}" type="parTrans" cxnId="{93052626-0836-834B-874B-E5CB947F1A99}">
      <dgm:prSet/>
      <dgm:spPr/>
    </dgm:pt>
    <dgm:pt modelId="{FEE2DE32-1BB0-4B49-88DC-B392E3AF950F}" type="sibTrans" cxnId="{93052626-0836-834B-874B-E5CB947F1A99}">
      <dgm:prSet/>
      <dgm:spPr/>
    </dgm:pt>
    <dgm:pt modelId="{74F745EF-B868-6247-81D2-6C0223CF9BEE}">
      <dgm:prSet phldrT="[Text]"/>
      <dgm:spPr/>
      <dgm:t>
        <a:bodyPr/>
        <a:lstStyle/>
        <a:p>
          <a:r>
            <a:rPr lang="en-US" altLang="zh-CN" dirty="0" smtClean="0"/>
            <a:t>Financial</a:t>
          </a:r>
          <a:r>
            <a:rPr lang="zh-CN" altLang="en-US" dirty="0" smtClean="0"/>
            <a:t> </a:t>
          </a:r>
          <a:r>
            <a:rPr lang="en-US" altLang="zh-CN" dirty="0" smtClean="0"/>
            <a:t>Leverage</a:t>
          </a:r>
          <a:endParaRPr lang="en-US" dirty="0"/>
        </a:p>
      </dgm:t>
    </dgm:pt>
    <dgm:pt modelId="{9CBF408A-C450-A84F-9EB0-A8DFC4115E3F}" type="parTrans" cxnId="{6BF72361-8FF4-B146-BFB5-50649200B0E9}">
      <dgm:prSet/>
      <dgm:spPr/>
    </dgm:pt>
    <dgm:pt modelId="{8E21EB01-9C78-6742-A4DF-BEA1E2C0A93F}" type="sibTrans" cxnId="{6BF72361-8FF4-B146-BFB5-50649200B0E9}">
      <dgm:prSet/>
      <dgm:spPr/>
    </dgm:pt>
    <dgm:pt modelId="{DC5CDFB2-279F-6845-8B4E-0CDC683DD452}" type="pres">
      <dgm:prSet presAssocID="{5271C31B-984F-BB45-AD52-E309ACA4FA6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6EB7DC-9166-7A46-86E5-84E1743CE77D}" type="pres">
      <dgm:prSet presAssocID="{F0DFE81C-C1F7-2A4A-AFF3-93DA46C137F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4FBD66-9DC1-C94C-BB00-779139B190DA}" type="pres">
      <dgm:prSet presAssocID="{694213A1-BE63-C44B-87EE-5282308D79F8}" presName="sibTrans" presStyleCnt="0"/>
      <dgm:spPr/>
    </dgm:pt>
    <dgm:pt modelId="{9D126BCA-6681-254E-AF96-166AC70F33F6}" type="pres">
      <dgm:prSet presAssocID="{2EF10C02-57FE-094E-A7F9-9C138C430FE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50326E-C92B-A34B-A69B-A02C6DD6B8A8}" type="presOf" srcId="{D96AD851-425F-2C4E-86B0-1EFBAB668121}" destId="{9D126BCA-6681-254E-AF96-166AC70F33F6}" srcOrd="0" destOrd="6" presId="urn:microsoft.com/office/officeart/2005/8/layout/hList6"/>
    <dgm:cxn modelId="{736611CC-9F96-8E48-9B7B-68C482C0B588}" type="presOf" srcId="{5D2C76A3-AD21-924A-90A3-4A02A8514C6A}" destId="{0D6EB7DC-9166-7A46-86E5-84E1743CE77D}" srcOrd="0" destOrd="1" presId="urn:microsoft.com/office/officeart/2005/8/layout/hList6"/>
    <dgm:cxn modelId="{3ED497D3-7203-564F-8058-1E1D764CB6A6}" type="presOf" srcId="{3DD69653-9198-C64A-A04D-D752E8C3BE3F}" destId="{0D6EB7DC-9166-7A46-86E5-84E1743CE77D}" srcOrd="0" destOrd="2" presId="urn:microsoft.com/office/officeart/2005/8/layout/hList6"/>
    <dgm:cxn modelId="{DF3BA374-94CF-424E-BA96-57B6FAD13B44}" srcId="{2EF10C02-57FE-094E-A7F9-9C138C430FE4}" destId="{915376DA-8F38-A646-B2C1-EC56DB4C49CC}" srcOrd="7" destOrd="0" parTransId="{8DCE1383-4540-9944-93CE-3CC7A621FE31}" sibTransId="{D2DF4A31-DFD0-884E-972B-7F104C343BEC}"/>
    <dgm:cxn modelId="{981325EA-04F9-D94B-8376-75646F77EEFD}" type="presOf" srcId="{2EF10C02-57FE-094E-A7F9-9C138C430FE4}" destId="{9D126BCA-6681-254E-AF96-166AC70F33F6}" srcOrd="0" destOrd="0" presId="urn:microsoft.com/office/officeart/2005/8/layout/hList6"/>
    <dgm:cxn modelId="{93052626-0836-834B-874B-E5CB947F1A99}" srcId="{2EF10C02-57FE-094E-A7F9-9C138C430FE4}" destId="{D96AD851-425F-2C4E-86B0-1EFBAB668121}" srcOrd="5" destOrd="0" parTransId="{437708B9-390B-F64B-AF91-1262652301D2}" sibTransId="{FEE2DE32-1BB0-4B49-88DC-B392E3AF950F}"/>
    <dgm:cxn modelId="{B1BB7738-B2D0-A440-A21D-C42BCF4D9D1E}" srcId="{2EF10C02-57FE-094E-A7F9-9C138C430FE4}" destId="{BAD75C65-3ABC-2945-BC74-692003795AC1}" srcOrd="2" destOrd="0" parTransId="{F1C2A066-3232-6D4A-9705-653292E58665}" sibTransId="{955117E2-814B-1449-B626-DCC0AB5DAFC3}"/>
    <dgm:cxn modelId="{117F4902-5E04-0640-B5CF-7EE22A6ECF39}" srcId="{2EF10C02-57FE-094E-A7F9-9C138C430FE4}" destId="{E37E79D2-4B71-DC4B-9BEB-E58C9A7609FC}" srcOrd="4" destOrd="0" parTransId="{7A683C2F-9795-744B-9EE0-E88F3862F09D}" sibTransId="{7988970B-E1CA-224E-AAF6-CA732D733E55}"/>
    <dgm:cxn modelId="{F1BC717F-9B9B-D148-AB8B-0BC4032E2B5C}" type="presOf" srcId="{D44ED770-8B09-4643-BE2E-AD526E3A3560}" destId="{9D126BCA-6681-254E-AF96-166AC70F33F6}" srcOrd="0" destOrd="2" presId="urn:microsoft.com/office/officeart/2005/8/layout/hList6"/>
    <dgm:cxn modelId="{597E76CA-D554-2F45-93F0-97C304524CF6}" type="presOf" srcId="{915376DA-8F38-A646-B2C1-EC56DB4C49CC}" destId="{9D126BCA-6681-254E-AF96-166AC70F33F6}" srcOrd="0" destOrd="8" presId="urn:microsoft.com/office/officeart/2005/8/layout/hList6"/>
    <dgm:cxn modelId="{C830E64F-64E5-F94D-B42B-0B3CBA5E7857}" srcId="{F0DFE81C-C1F7-2A4A-AFF3-93DA46C137FC}" destId="{3DD69653-9198-C64A-A04D-D752E8C3BE3F}" srcOrd="1" destOrd="0" parTransId="{F907BD70-23C2-D947-B29F-D6714EFD8759}" sibTransId="{F4A32021-07A1-7F47-93E0-8509DEE79FE6}"/>
    <dgm:cxn modelId="{D9D87359-CBAF-3C4F-90E7-67422791C0C8}" type="presOf" srcId="{F0DFE81C-C1F7-2A4A-AFF3-93DA46C137FC}" destId="{0D6EB7DC-9166-7A46-86E5-84E1743CE77D}" srcOrd="0" destOrd="0" presId="urn:microsoft.com/office/officeart/2005/8/layout/hList6"/>
    <dgm:cxn modelId="{3D79EE1A-F8EF-484A-8A22-195E7E8A06FA}" type="presOf" srcId="{65C512D2-28F2-5644-BB9B-2B03F95A6156}" destId="{9D126BCA-6681-254E-AF96-166AC70F33F6}" srcOrd="0" destOrd="4" presId="urn:microsoft.com/office/officeart/2005/8/layout/hList6"/>
    <dgm:cxn modelId="{B076F59B-487B-634B-AEBE-AD374EFB6083}" srcId="{2EF10C02-57FE-094E-A7F9-9C138C430FE4}" destId="{65C512D2-28F2-5644-BB9B-2B03F95A6156}" srcOrd="3" destOrd="0" parTransId="{88410D6B-C9D9-AE4E-B8A3-A0F2813BA64D}" sibTransId="{2A686695-EABE-B243-A7F1-9C3ECE912970}"/>
    <dgm:cxn modelId="{43EB28D3-8AB2-444A-9DC6-F752F6BDD8ED}" type="presOf" srcId="{4B124042-1CBC-494A-B8E3-0619EB692882}" destId="{0D6EB7DC-9166-7A46-86E5-84E1743CE77D}" srcOrd="0" destOrd="3" presId="urn:microsoft.com/office/officeart/2005/8/layout/hList6"/>
    <dgm:cxn modelId="{05536236-5EBC-5D4D-B595-3C27393EFD86}" type="presOf" srcId="{5271C31B-984F-BB45-AD52-E309ACA4FA6F}" destId="{DC5CDFB2-279F-6845-8B4E-0CDC683DD452}" srcOrd="0" destOrd="0" presId="urn:microsoft.com/office/officeart/2005/8/layout/hList6"/>
    <dgm:cxn modelId="{AEED7FFA-DB48-2247-ACB5-2C1B68D06D50}" type="presOf" srcId="{62DD919D-6894-4249-911C-B8088B31415F}" destId="{9D126BCA-6681-254E-AF96-166AC70F33F6}" srcOrd="0" destOrd="1" presId="urn:microsoft.com/office/officeart/2005/8/layout/hList6"/>
    <dgm:cxn modelId="{6C70FC04-C049-3348-B720-F802B4BF3236}" srcId="{2EF10C02-57FE-094E-A7F9-9C138C430FE4}" destId="{62DD919D-6894-4249-911C-B8088B31415F}" srcOrd="0" destOrd="0" parTransId="{4E4889C9-2FF1-DA42-B557-FB7990568FAB}" sibTransId="{590EE044-88BF-4C42-865D-03966FED141E}"/>
    <dgm:cxn modelId="{6BF72361-8FF4-B146-BFB5-50649200B0E9}" srcId="{2EF10C02-57FE-094E-A7F9-9C138C430FE4}" destId="{74F745EF-B868-6247-81D2-6C0223CF9BEE}" srcOrd="6" destOrd="0" parTransId="{9CBF408A-C450-A84F-9EB0-A8DFC4115E3F}" sibTransId="{8E21EB01-9C78-6742-A4DF-BEA1E2C0A93F}"/>
    <dgm:cxn modelId="{2B20EB1D-FC37-804E-B31E-1FA0DC47F117}" type="presOf" srcId="{BAD75C65-3ABC-2945-BC74-692003795AC1}" destId="{9D126BCA-6681-254E-AF96-166AC70F33F6}" srcOrd="0" destOrd="3" presId="urn:microsoft.com/office/officeart/2005/8/layout/hList6"/>
    <dgm:cxn modelId="{1AB10236-17B4-B342-AFD6-826E1BD87BD4}" srcId="{5271C31B-984F-BB45-AD52-E309ACA4FA6F}" destId="{F0DFE81C-C1F7-2A4A-AFF3-93DA46C137FC}" srcOrd="0" destOrd="0" parTransId="{E2AB604F-CFF3-BB4D-96FC-006DB22F46ED}" sibTransId="{694213A1-BE63-C44B-87EE-5282308D79F8}"/>
    <dgm:cxn modelId="{1F4DA2FF-C03E-9A49-BE16-4F327CD36F32}" type="presOf" srcId="{E37E79D2-4B71-DC4B-9BEB-E58C9A7609FC}" destId="{9D126BCA-6681-254E-AF96-166AC70F33F6}" srcOrd="0" destOrd="5" presId="urn:microsoft.com/office/officeart/2005/8/layout/hList6"/>
    <dgm:cxn modelId="{18157852-CA00-494F-9D94-894AEC0EBA49}" type="presOf" srcId="{74F745EF-B868-6247-81D2-6C0223CF9BEE}" destId="{9D126BCA-6681-254E-AF96-166AC70F33F6}" srcOrd="0" destOrd="7" presId="urn:microsoft.com/office/officeart/2005/8/layout/hList6"/>
    <dgm:cxn modelId="{7392A28B-25A8-CB4B-B933-A069B471910D}" srcId="{F0DFE81C-C1F7-2A4A-AFF3-93DA46C137FC}" destId="{4B124042-1CBC-494A-B8E3-0619EB692882}" srcOrd="2" destOrd="0" parTransId="{10DD65A0-1520-104E-A51A-D0D0AEEAA5A8}" sibTransId="{20353397-686D-584D-BCE2-33EA245BBDEA}"/>
    <dgm:cxn modelId="{D0778095-4795-1A4E-A016-6659C10F507C}" srcId="{F0DFE81C-C1F7-2A4A-AFF3-93DA46C137FC}" destId="{5D2C76A3-AD21-924A-90A3-4A02A8514C6A}" srcOrd="0" destOrd="0" parTransId="{798A6836-2BF1-B14A-9977-5A04BE21AD7D}" sibTransId="{02C8E468-3637-3A4A-BE1C-CE76A9DD7BDF}"/>
    <dgm:cxn modelId="{49F3ED7D-09DF-D640-B15C-CB8C5FD96307}" srcId="{2EF10C02-57FE-094E-A7F9-9C138C430FE4}" destId="{D44ED770-8B09-4643-BE2E-AD526E3A3560}" srcOrd="1" destOrd="0" parTransId="{969EF32E-D247-514E-89A4-DAB1889B4D91}" sibTransId="{E42F642B-063A-9F49-9A92-3F3A98186582}"/>
    <dgm:cxn modelId="{77E23541-3AB4-1641-A693-86E007C997E6}" srcId="{5271C31B-984F-BB45-AD52-E309ACA4FA6F}" destId="{2EF10C02-57FE-094E-A7F9-9C138C430FE4}" srcOrd="1" destOrd="0" parTransId="{26062915-21B1-4143-8057-D3106E74A85B}" sibTransId="{4206B983-8B7A-A846-A9AB-53FD100313FC}"/>
    <dgm:cxn modelId="{40A392B7-19D6-D548-B0C4-CFC30BF04BDD}" type="presParOf" srcId="{DC5CDFB2-279F-6845-8B4E-0CDC683DD452}" destId="{0D6EB7DC-9166-7A46-86E5-84E1743CE77D}" srcOrd="0" destOrd="0" presId="urn:microsoft.com/office/officeart/2005/8/layout/hList6"/>
    <dgm:cxn modelId="{9B0F2DEC-60FF-6641-AD17-774B1F3CF4FC}" type="presParOf" srcId="{DC5CDFB2-279F-6845-8B4E-0CDC683DD452}" destId="{9F4FBD66-9DC1-C94C-BB00-779139B190DA}" srcOrd="1" destOrd="0" presId="urn:microsoft.com/office/officeart/2005/8/layout/hList6"/>
    <dgm:cxn modelId="{D940A2FF-BD3E-6B47-B51A-DCE059027B88}" type="presParOf" srcId="{DC5CDFB2-279F-6845-8B4E-0CDC683DD452}" destId="{9D126BCA-6681-254E-AF96-166AC70F33F6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12D9D-EA34-3E4A-A356-0F0F94F54F83}">
      <dsp:nvSpPr>
        <dsp:cNvPr id="0" name=""/>
        <dsp:cNvSpPr/>
      </dsp:nvSpPr>
      <dsp:spPr>
        <a:xfrm>
          <a:off x="584715" y="0"/>
          <a:ext cx="6626780" cy="39973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54C304-B3B9-6E45-B74C-868903E45829}">
      <dsp:nvSpPr>
        <dsp:cNvPr id="0" name=""/>
        <dsp:cNvSpPr/>
      </dsp:nvSpPr>
      <dsp:spPr>
        <a:xfrm>
          <a:off x="3901" y="1199197"/>
          <a:ext cx="1876724" cy="15989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/>
            <a:t>Universe</a:t>
          </a:r>
          <a:r>
            <a:rPr lang="zh-CN" altLang="en-US" sz="2100" kern="1200" dirty="0" smtClean="0"/>
            <a:t> </a:t>
          </a:r>
          <a:r>
            <a:rPr lang="en-US" altLang="zh-CN" sz="2100" kern="1200" dirty="0" smtClean="0"/>
            <a:t>Definition</a:t>
          </a:r>
          <a:endParaRPr lang="en-US" sz="2100" kern="1200" dirty="0"/>
        </a:p>
      </dsp:txBody>
      <dsp:txXfrm>
        <a:off x="81954" y="1277250"/>
        <a:ext cx="1720618" cy="1442824"/>
      </dsp:txXfrm>
    </dsp:sp>
    <dsp:sp modelId="{368528B1-06F6-BA47-8E4A-1F4EB7814959}">
      <dsp:nvSpPr>
        <dsp:cNvPr id="0" name=""/>
        <dsp:cNvSpPr/>
      </dsp:nvSpPr>
      <dsp:spPr>
        <a:xfrm>
          <a:off x="1974463" y="1199197"/>
          <a:ext cx="1876724" cy="15989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/>
            <a:t>Factor</a:t>
          </a:r>
          <a:r>
            <a:rPr lang="zh-CN" altLang="en-US" sz="2100" kern="1200" dirty="0" smtClean="0"/>
            <a:t> </a:t>
          </a:r>
          <a:r>
            <a:rPr lang="en-US" altLang="zh-CN" sz="2100" kern="1200" dirty="0" smtClean="0"/>
            <a:t>Pool</a:t>
          </a:r>
          <a:r>
            <a:rPr lang="zh-CN" altLang="en-US" sz="2100" kern="1200" dirty="0" smtClean="0"/>
            <a:t> </a:t>
          </a:r>
          <a:r>
            <a:rPr lang="en-US" altLang="zh-CN" sz="2100" kern="1200" dirty="0" smtClean="0"/>
            <a:t>Construction</a:t>
          </a:r>
          <a:endParaRPr lang="en-US" sz="2100" kern="1200" dirty="0"/>
        </a:p>
      </dsp:txBody>
      <dsp:txXfrm>
        <a:off x="2052516" y="1277250"/>
        <a:ext cx="1720618" cy="1442824"/>
      </dsp:txXfrm>
    </dsp:sp>
    <dsp:sp modelId="{63F3485C-AD2C-7642-B87E-5CA291FE9666}">
      <dsp:nvSpPr>
        <dsp:cNvPr id="0" name=""/>
        <dsp:cNvSpPr/>
      </dsp:nvSpPr>
      <dsp:spPr>
        <a:xfrm>
          <a:off x="3945024" y="1199197"/>
          <a:ext cx="1876724" cy="15989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/>
            <a:t>Alpha</a:t>
          </a:r>
          <a:r>
            <a:rPr lang="zh-CN" altLang="en-US" sz="2100" kern="1200" dirty="0" smtClean="0"/>
            <a:t> </a:t>
          </a:r>
          <a:r>
            <a:rPr lang="en-US" altLang="zh-CN" sz="2100" kern="1200" dirty="0" smtClean="0"/>
            <a:t>Signal</a:t>
          </a:r>
          <a:r>
            <a:rPr lang="zh-CN" altLang="en-US" sz="2100" kern="1200" dirty="0" smtClean="0"/>
            <a:t> </a:t>
          </a:r>
          <a:r>
            <a:rPr lang="en-US" altLang="zh-CN" sz="2100" kern="1200" dirty="0" smtClean="0"/>
            <a:t>Extraction</a:t>
          </a:r>
          <a:endParaRPr lang="zh-CN" altLang="en-US" sz="2100" kern="1200" dirty="0" smtClean="0"/>
        </a:p>
      </dsp:txBody>
      <dsp:txXfrm>
        <a:off x="4023077" y="1277250"/>
        <a:ext cx="1720618" cy="1442824"/>
      </dsp:txXfrm>
    </dsp:sp>
    <dsp:sp modelId="{972D86AE-E91A-B644-99B1-F2A6AE31BC11}">
      <dsp:nvSpPr>
        <dsp:cNvPr id="0" name=""/>
        <dsp:cNvSpPr/>
      </dsp:nvSpPr>
      <dsp:spPr>
        <a:xfrm>
          <a:off x="5915585" y="1199197"/>
          <a:ext cx="1876724" cy="15989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/>
            <a:t>Portfolio</a:t>
          </a:r>
          <a:r>
            <a:rPr lang="zh-CN" altLang="en-US" sz="2100" kern="1200" dirty="0" smtClean="0"/>
            <a:t> </a:t>
          </a:r>
          <a:r>
            <a:rPr lang="en-US" altLang="zh-CN" sz="2100" kern="1200" dirty="0" smtClean="0"/>
            <a:t>Allocation</a:t>
          </a:r>
          <a:endParaRPr lang="en-US" sz="2100" kern="1200" dirty="0"/>
        </a:p>
      </dsp:txBody>
      <dsp:txXfrm>
        <a:off x="5993638" y="1277250"/>
        <a:ext cx="1720618" cy="14428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EB7DC-9166-7A46-86E5-84E1743CE77D}">
      <dsp:nvSpPr>
        <dsp:cNvPr id="0" name=""/>
        <dsp:cNvSpPr/>
      </dsp:nvSpPr>
      <dsp:spPr>
        <a:xfrm rot="16200000">
          <a:off x="-118035" y="121937"/>
          <a:ext cx="3997325" cy="3753449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6547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/>
            <a:t>Statistical</a:t>
          </a:r>
          <a:r>
            <a:rPr lang="zh-CN" altLang="en-US" sz="1800" kern="1200" dirty="0" smtClean="0"/>
            <a:t> </a:t>
          </a:r>
          <a:r>
            <a:rPr lang="en-US" altLang="zh-CN" sz="1800" kern="1200" dirty="0" smtClean="0"/>
            <a:t>Technique</a:t>
          </a:r>
          <a:r>
            <a:rPr lang="zh-CN" altLang="en-US" sz="1800" kern="1200" dirty="0" smtClean="0"/>
            <a:t> </a:t>
          </a:r>
          <a:r>
            <a:rPr lang="en-US" altLang="zh-CN" sz="1800" kern="1200" dirty="0" smtClean="0"/>
            <a:t>for</a:t>
          </a:r>
          <a:r>
            <a:rPr lang="zh-CN" altLang="en-US" sz="1800" kern="1200" dirty="0" smtClean="0"/>
            <a:t> </a:t>
          </a:r>
          <a:r>
            <a:rPr lang="en-US" altLang="zh-CN" sz="1800" kern="1200" dirty="0" smtClean="0"/>
            <a:t>Latent</a:t>
          </a:r>
          <a:r>
            <a:rPr lang="zh-CN" altLang="en-US" sz="1800" kern="1200" dirty="0" smtClean="0"/>
            <a:t> </a:t>
          </a:r>
          <a:r>
            <a:rPr lang="en-US" altLang="zh-CN" sz="1800" kern="1200" dirty="0" smtClean="0"/>
            <a:t>Variables</a:t>
          </a:r>
          <a:r>
            <a:rPr lang="zh-CN" altLang="en-US" sz="1800" kern="1200" dirty="0" smtClean="0"/>
            <a:t> </a:t>
          </a:r>
          <a:r>
            <a:rPr lang="en-US" altLang="zh-CN" sz="1800" kern="1200" dirty="0" smtClean="0"/>
            <a:t>(Multi-Index</a:t>
          </a:r>
          <a:r>
            <a:rPr lang="zh-CN" altLang="en-US" sz="1800" kern="1200" dirty="0" smtClean="0"/>
            <a:t> </a:t>
          </a:r>
          <a:r>
            <a:rPr lang="en-US" altLang="zh-CN" sz="1800" kern="1200" dirty="0" smtClean="0"/>
            <a:t>Model)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kern="1200" dirty="0" smtClean="0"/>
            <a:t>Factor</a:t>
          </a:r>
          <a:r>
            <a:rPr lang="zh-CN" altLang="en-US" sz="1400" kern="1200" dirty="0" smtClean="0"/>
            <a:t> </a:t>
          </a:r>
          <a:r>
            <a:rPr lang="en-US" altLang="zh-CN" sz="1400" kern="1200" dirty="0" smtClean="0"/>
            <a:t>Analysis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kern="1200" dirty="0" smtClean="0"/>
            <a:t>PCA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kern="1200" dirty="0" err="1" smtClean="0"/>
            <a:t>Kalman</a:t>
          </a:r>
          <a:r>
            <a:rPr lang="zh-CN" altLang="en-US" sz="1400" kern="1200" dirty="0" smtClean="0"/>
            <a:t> </a:t>
          </a:r>
          <a:r>
            <a:rPr lang="en-US" altLang="zh-CN" sz="1400" kern="1200" dirty="0" smtClean="0"/>
            <a:t>Filter</a:t>
          </a:r>
          <a:endParaRPr lang="en-US" sz="1400" kern="1200" dirty="0"/>
        </a:p>
      </dsp:txBody>
      <dsp:txXfrm rot="5400000">
        <a:off x="3903" y="799464"/>
        <a:ext cx="3753449" cy="2398395"/>
      </dsp:txXfrm>
    </dsp:sp>
    <dsp:sp modelId="{9D126BCA-6681-254E-AF96-166AC70F33F6}">
      <dsp:nvSpPr>
        <dsp:cNvPr id="0" name=""/>
        <dsp:cNvSpPr/>
      </dsp:nvSpPr>
      <dsp:spPr>
        <a:xfrm rot="16200000">
          <a:off x="3916922" y="121937"/>
          <a:ext cx="3997325" cy="3753449"/>
        </a:xfrm>
        <a:prstGeom prst="flowChartManualOperation">
          <a:avLst/>
        </a:prstGeom>
        <a:gradFill rotWithShape="0">
          <a:gsLst>
            <a:gs pos="0">
              <a:schemeClr val="accent5">
                <a:hueOff val="8735694"/>
                <a:satOff val="-45639"/>
                <a:lumOff val="1078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8735694"/>
                <a:satOff val="-45639"/>
                <a:lumOff val="10784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5">
                <a:hueOff val="8735694"/>
                <a:satOff val="-45639"/>
                <a:lumOff val="10784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6547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/>
            <a:t>Economic</a:t>
          </a:r>
          <a:r>
            <a:rPr lang="zh-CN" altLang="en-US" sz="1800" kern="1200" dirty="0" smtClean="0"/>
            <a:t> </a:t>
          </a:r>
          <a:r>
            <a:rPr lang="en-US" altLang="zh-CN" sz="1800" kern="1200" dirty="0" smtClean="0"/>
            <a:t>Theory</a:t>
          </a:r>
          <a:r>
            <a:rPr lang="zh-CN" altLang="en-US" sz="1800" kern="1200" dirty="0" smtClean="0"/>
            <a:t> </a:t>
          </a:r>
          <a:r>
            <a:rPr lang="en-US" altLang="zh-CN" sz="1800" kern="1200" dirty="0" smtClean="0"/>
            <a:t>for</a:t>
          </a:r>
          <a:r>
            <a:rPr lang="zh-CN" altLang="en-US" sz="1800" kern="1200" dirty="0" smtClean="0"/>
            <a:t> </a:t>
          </a:r>
          <a:r>
            <a:rPr lang="en-US" altLang="zh-CN" sz="1800" kern="1200" dirty="0" smtClean="0"/>
            <a:t>External</a:t>
          </a:r>
          <a:r>
            <a:rPr lang="zh-CN" altLang="en-US" sz="1800" kern="1200" dirty="0" smtClean="0"/>
            <a:t> </a:t>
          </a:r>
          <a:r>
            <a:rPr lang="en-US" altLang="zh-CN" sz="1800" kern="1200" dirty="0" smtClean="0"/>
            <a:t>Influence</a:t>
          </a:r>
          <a:r>
            <a:rPr lang="zh-CN" altLang="en-US" sz="1800" kern="1200" dirty="0" smtClean="0"/>
            <a:t> </a:t>
          </a:r>
          <a:r>
            <a:rPr lang="en-US" altLang="zh-CN" sz="1800" kern="1200" dirty="0" smtClean="0"/>
            <a:t>(</a:t>
          </a:r>
          <a:r>
            <a:rPr lang="en-US" altLang="zh-CN" sz="1800" kern="1200" dirty="0" err="1" smtClean="0"/>
            <a:t>Fama</a:t>
          </a:r>
          <a:r>
            <a:rPr lang="en-US" altLang="zh-CN" sz="1800" kern="1200" dirty="0" smtClean="0"/>
            <a:t>-French</a:t>
          </a:r>
          <a:r>
            <a:rPr lang="zh-CN" altLang="en-US" sz="1800" kern="1200" dirty="0" smtClean="0"/>
            <a:t> </a:t>
          </a:r>
          <a:r>
            <a:rPr lang="en-US" altLang="zh-CN" sz="1800" kern="1200" dirty="0" smtClean="0"/>
            <a:t>Model)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kern="1200" dirty="0" smtClean="0"/>
            <a:t>Momentum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kern="1200" dirty="0" smtClean="0"/>
            <a:t>Size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kern="1200" dirty="0" smtClean="0"/>
            <a:t>Liquidity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kern="1200" dirty="0" smtClean="0"/>
            <a:t>Growth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kern="1200" dirty="0" smtClean="0"/>
            <a:t>Profitability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kern="1200" dirty="0" smtClean="0"/>
            <a:t>Valuation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kern="1200" dirty="0" smtClean="0"/>
            <a:t>Financial</a:t>
          </a:r>
          <a:r>
            <a:rPr lang="zh-CN" altLang="en-US" sz="1400" kern="1200" dirty="0" smtClean="0"/>
            <a:t> </a:t>
          </a:r>
          <a:r>
            <a:rPr lang="en-US" altLang="zh-CN" sz="1400" kern="1200" dirty="0" smtClean="0"/>
            <a:t>Leverage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kern="1200" dirty="0" smtClean="0"/>
            <a:t>Volatility</a:t>
          </a:r>
          <a:endParaRPr lang="en-US" sz="1400" kern="1200" dirty="0"/>
        </a:p>
      </dsp:txBody>
      <dsp:txXfrm rot="5400000">
        <a:off x="4038860" y="799464"/>
        <a:ext cx="3753449" cy="2398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537F6-D3A5-5D4A-85FC-2AC53F7E2837}" type="datetimeFigureOut">
              <a:rPr lang="en-US" smtClean="0"/>
              <a:t>5/31/18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98072-7F40-A94D-9791-587288CF4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13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98072-7F40-A94D-9791-587288CF42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98072-7F40-A94D-9791-587288CF42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35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Here,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want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buy/sell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signal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equity.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firstly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split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dataset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test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representing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history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test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representing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recent.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binary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signal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defined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threshold,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say,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denote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half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1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bottom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half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-1.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combined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factors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binary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classifier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result.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first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image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precision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along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quantile,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works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really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extreme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score.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second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score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distribution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plot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both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classes.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Blue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class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represents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equities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depreciated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forward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returns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incline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negative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score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interpreted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signal.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class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represents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equities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appreciated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forward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returns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attempt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positive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score.</a:t>
            </a:r>
          </a:p>
          <a:p>
            <a:endParaRPr lang="en-US" baseline="0" dirty="0" smtClean="0"/>
          </a:p>
          <a:p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plots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binary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classifier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works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really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set.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about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test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98072-7F40-A94D-9791-587288CF42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32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classifier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works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slightly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better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extreme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scenario.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well,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better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nothing!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98072-7F40-A94D-9791-587288CF42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07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98072-7F40-A94D-9791-587288CF42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2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5/31/18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5/31/18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5/31/18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5/31/18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5/31/18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5/31/18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5/31/18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5/31/18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5/31/18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5/31/18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5/31/18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5/31/18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Quantitative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Strategy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Workflow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Alpha</a:t>
            </a:r>
            <a:r>
              <a:rPr lang="zh-CN" altLang="en-US" dirty="0" smtClean="0"/>
              <a:t> </a:t>
            </a:r>
            <a:r>
              <a:rPr lang="en-US" altLang="zh-CN" dirty="0" smtClean="0"/>
              <a:t>Factors</a:t>
            </a:r>
            <a:r>
              <a:rPr lang="zh-CN" altLang="en-US" dirty="0" smtClean="0"/>
              <a:t> </a:t>
            </a:r>
            <a:r>
              <a:rPr lang="en-US" altLang="zh-CN" dirty="0" smtClean="0"/>
              <a:t>Screening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&amp;</a:t>
            </a:r>
            <a:r>
              <a:rPr lang="zh-CN" altLang="en-US" dirty="0" smtClean="0"/>
              <a:t> </a:t>
            </a:r>
            <a:r>
              <a:rPr lang="en-US" altLang="zh-CN" dirty="0" smtClean="0"/>
              <a:t>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4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/>
              <a:t>Alpha</a:t>
            </a:r>
            <a:r>
              <a:rPr lang="zh-CN" altLang="en-US" dirty="0"/>
              <a:t> </a:t>
            </a:r>
            <a:r>
              <a:rPr lang="en-US" altLang="zh-CN" dirty="0"/>
              <a:t>Signal</a:t>
            </a:r>
            <a:r>
              <a:rPr lang="zh-CN" altLang="en-US" dirty="0"/>
              <a:t> </a:t>
            </a:r>
            <a:r>
              <a:rPr lang="en-US" altLang="zh-CN" dirty="0"/>
              <a:t>Extraction:</a:t>
            </a:r>
            <a:br>
              <a:rPr lang="en-US" altLang="zh-CN" dirty="0"/>
            </a:br>
            <a:r>
              <a:rPr lang="en-US" altLang="zh-CN" sz="2800" dirty="0"/>
              <a:t>Factor</a:t>
            </a:r>
            <a:r>
              <a:rPr lang="zh-CN" altLang="en-US" sz="2800" dirty="0"/>
              <a:t> </a:t>
            </a:r>
            <a:r>
              <a:rPr lang="en-US" altLang="zh-CN" sz="2800" dirty="0"/>
              <a:t>Screening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="" xmlns:a16="http://schemas.microsoft.com/office/drawing/2014/main" id="{9E8FBE44-F2D4-4A83-9522-8384C54674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75805" y="2052116"/>
                <a:ext cx="3286973" cy="399782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sz="1600" dirty="0" smtClean="0"/>
                  <a:t>Spearman’s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rank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correlation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for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each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factor</a:t>
                </a:r>
              </a:p>
              <a:p>
                <a:r>
                  <a:rPr lang="en-US" altLang="zh-CN" sz="1600" dirty="0"/>
                  <a:t>H</a:t>
                </a:r>
                <a:r>
                  <a:rPr lang="en-US" altLang="zh-CN" sz="1600" dirty="0" smtClean="0"/>
                  <a:t>ere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we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don’t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want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our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factors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too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correlated.</a:t>
                </a:r>
                <a:r>
                  <a:rPr lang="zh-CN" altLang="en-US" sz="1600" dirty="0" smtClean="0"/>
                  <a:t> </a:t>
                </a:r>
                <a:endParaRPr lang="en-US" altLang="zh-CN" sz="1600" dirty="0" smtClean="0"/>
              </a:p>
              <a:p>
                <a:r>
                  <a:rPr lang="en-US" altLang="zh-CN" sz="1600" dirty="0" smtClean="0"/>
                  <a:t>For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example,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err="1" smtClean="0"/>
                  <a:t>ps_ratio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and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err="1" smtClean="0"/>
                  <a:t>sales_yield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have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correlation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-0.98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400" i="1" dirty="0" smtClean="0">
                        <a:latin typeface="Cambria Math" charset="0"/>
                      </a:rPr>
                      <m:t>𝑝𝑠</m:t>
                    </m:r>
                    <m:r>
                      <a:rPr lang="en-US" altLang="zh-CN" sz="1400" i="1" dirty="0" smtClean="0">
                        <a:latin typeface="Cambria Math" charset="0"/>
                      </a:rPr>
                      <m:t>_</m:t>
                    </m:r>
                    <m:r>
                      <a:rPr lang="en-US" altLang="zh-CN" sz="1400" i="1" dirty="0" smtClean="0">
                        <a:latin typeface="Cambria Math" charset="0"/>
                      </a:rPr>
                      <m:t>𝑟𝑎𝑡𝑖𝑜</m:t>
                    </m:r>
                    <m:r>
                      <a:rPr lang="en-US" altLang="zh-CN" sz="1400" i="1" dirty="0">
                        <a:latin typeface="Cambria Math" charset="0"/>
                      </a:rPr>
                      <m:t>=</m:t>
                    </m:r>
                    <m:r>
                      <a:rPr lang="zh-CN" altLang="en-US" sz="1400" i="1" dirty="0" smtClean="0">
                        <a:latin typeface="Cambria Math" charset="0"/>
                      </a:rPr>
                      <m:t> </m:t>
                    </m:r>
                    <m:r>
                      <a:rPr lang="en-US" altLang="zh-CN" sz="1400" i="1" dirty="0" smtClean="0">
                        <a:latin typeface="Cambria Math" charset="0"/>
                      </a:rPr>
                      <m:t>𝐴𝑑𝑗𝑢𝑠𝑡𝑒𝑑</m:t>
                    </m:r>
                    <m:r>
                      <a:rPr lang="zh-CN" altLang="en-US" sz="1400" i="1" dirty="0" smtClean="0">
                        <a:latin typeface="Cambria Math" charset="0"/>
                      </a:rPr>
                      <m:t> </m:t>
                    </m:r>
                    <m:r>
                      <a:rPr lang="en-US" altLang="zh-CN" sz="1400" i="1" dirty="0" smtClean="0">
                        <a:latin typeface="Cambria Math" charset="0"/>
                      </a:rPr>
                      <m:t>𝑐𝑙𝑜𝑠𝑒</m:t>
                    </m:r>
                    <m:r>
                      <a:rPr lang="zh-CN" altLang="en-US" sz="1400" i="1" dirty="0" smtClean="0">
                        <a:latin typeface="Cambria Math" charset="0"/>
                      </a:rPr>
                      <m:t> </m:t>
                    </m:r>
                    <m:r>
                      <a:rPr lang="en-US" altLang="zh-CN" sz="1400" i="1" dirty="0" smtClean="0">
                        <a:latin typeface="Cambria Math" charset="0"/>
                      </a:rPr>
                      <m:t>𝑝𝑟𝑖𝑐𝑒</m:t>
                    </m:r>
                    <m:r>
                      <a:rPr lang="zh-CN" altLang="en-US" sz="1400" i="1" dirty="0" smtClean="0">
                        <a:latin typeface="Cambria Math" charset="0"/>
                      </a:rPr>
                      <m:t> </m:t>
                    </m:r>
                    <m:r>
                      <a:rPr lang="en-US" altLang="zh-CN" sz="1400" i="1" dirty="0" smtClean="0">
                        <a:latin typeface="Cambria Math" charset="0"/>
                      </a:rPr>
                      <m:t>/</m:t>
                    </m:r>
                    <m:r>
                      <a:rPr lang="zh-CN" altLang="en-US" sz="1400" i="1" dirty="0" smtClean="0">
                        <a:latin typeface="Cambria Math" charset="0"/>
                      </a:rPr>
                      <m:t> </m:t>
                    </m:r>
                    <m:r>
                      <a:rPr lang="en-US" altLang="zh-CN" sz="1400" i="1" dirty="0" err="1" smtClean="0">
                        <a:latin typeface="Cambria Math" charset="0"/>
                      </a:rPr>
                      <m:t>𝑆𝑎𝑙𝑒𝑠𝑃𝑟𝑒𝑆h𝑎𝑟𝑒</m:t>
                    </m:r>
                  </m:oMath>
                </a14:m>
                <a:endParaRPr lang="en-US" altLang="zh-CN" sz="14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400" i="1" dirty="0" smtClean="0">
                        <a:latin typeface="Cambria Math" charset="0"/>
                      </a:rPr>
                      <m:t>𝑠𝑎𝑙𝑒𝑠</m:t>
                    </m:r>
                    <m:r>
                      <a:rPr lang="en-US" altLang="zh-CN" sz="1400" i="1" dirty="0" smtClean="0">
                        <a:latin typeface="Cambria Math" charset="0"/>
                      </a:rPr>
                      <m:t>_</m:t>
                    </m:r>
                    <m:r>
                      <a:rPr lang="en-US" altLang="zh-CN" sz="1400" i="1" dirty="0" smtClean="0">
                        <a:latin typeface="Cambria Math" charset="0"/>
                      </a:rPr>
                      <m:t>𝑦𝑖𝑒𝑙𝑑</m:t>
                    </m:r>
                    <m:r>
                      <a:rPr lang="en-US" altLang="zh-CN" sz="1400" i="1" dirty="0" smtClean="0">
                        <a:latin typeface="Cambria Math" charset="0"/>
                      </a:rPr>
                      <m:t>= </m:t>
                    </m:r>
                    <m:r>
                      <a:rPr lang="en-US" sz="1400" i="1" dirty="0" err="1" smtClean="0">
                        <a:latin typeface="Cambria Math" charset="0"/>
                      </a:rPr>
                      <m:t>𝑆𝑎𝑙𝑒𝑠𝑃𝑒𝑟𝑆h𝑎𝑟𝑒</m:t>
                    </m:r>
                    <m:r>
                      <a:rPr lang="en-US" sz="1400" i="1" dirty="0" smtClean="0">
                        <a:latin typeface="Cambria Math" charset="0"/>
                      </a:rPr>
                      <m:t> </m:t>
                    </m:r>
                    <m:r>
                      <a:rPr lang="en-US" sz="1400" i="1" dirty="0">
                        <a:latin typeface="Cambria Math" charset="0"/>
                      </a:rPr>
                      <m:t>/ </m:t>
                    </m:r>
                    <m:r>
                      <a:rPr lang="en-US" sz="1400" i="1" dirty="0" smtClean="0">
                        <a:latin typeface="Cambria Math" charset="0"/>
                      </a:rPr>
                      <m:t>𝑃𝑟𝑖𝑐</m:t>
                    </m:r>
                    <m:r>
                      <a:rPr lang="en-US" altLang="zh-CN" sz="1400" i="1" dirty="0" smtClean="0">
                        <a:latin typeface="Cambria Math" charset="0"/>
                      </a:rPr>
                      <m:t>𝑒</m:t>
                    </m:r>
                  </m:oMath>
                </a14:m>
                <a:endParaRPr lang="en-US" altLang="zh-CN" sz="1400" dirty="0" smtClean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xmlns="" id="{9E8FBE44-F2D4-4A83-9522-8384C54674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75805" y="2052116"/>
                <a:ext cx="3286973" cy="3997828"/>
              </a:xfrm>
              <a:blipFill rotWithShape="0">
                <a:blip r:embed="rId2"/>
                <a:stretch>
                  <a:fillRect l="-371" r="-928" b="-7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78" y="2438400"/>
            <a:ext cx="5402090" cy="361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Alpha</a:t>
            </a:r>
            <a:r>
              <a:rPr lang="zh-CN" altLang="en-US" dirty="0" smtClean="0"/>
              <a:t> </a:t>
            </a:r>
            <a:r>
              <a:rPr lang="en-US" altLang="zh-CN" dirty="0"/>
              <a:t>Signal</a:t>
            </a:r>
            <a:r>
              <a:rPr lang="zh-CN" altLang="en-US" dirty="0"/>
              <a:t> </a:t>
            </a:r>
            <a:r>
              <a:rPr lang="en-US" altLang="zh-CN" dirty="0"/>
              <a:t>Extraction</a:t>
            </a:r>
            <a:r>
              <a:rPr lang="en-US" altLang="zh-CN" dirty="0" smtClean="0"/>
              <a:t>:</a:t>
            </a:r>
            <a:br>
              <a:rPr lang="en-US" altLang="zh-CN" dirty="0" smtClean="0"/>
            </a:br>
            <a:r>
              <a:rPr lang="en-US" altLang="zh-CN" sz="2800" dirty="0" err="1" smtClean="0"/>
              <a:t>AdaBoost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Description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algorithm sequentially applies a weak classification to modified versions of the data. By increasing the weights of the </a:t>
            </a:r>
            <a:r>
              <a:rPr lang="en-US" dirty="0" err="1"/>
              <a:t>missclassified</a:t>
            </a:r>
            <a:r>
              <a:rPr lang="en-US" dirty="0"/>
              <a:t> observations, each weak learner focuses on the error of the previous one. The predictions are aggregated through a weighted majority vote.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CN" dirty="0" smtClean="0"/>
              <a:t>Algorithm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665913" y="2933883"/>
            <a:ext cx="4606968" cy="251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6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Alpha</a:t>
            </a:r>
            <a:r>
              <a:rPr lang="zh-CN" altLang="en-US" dirty="0"/>
              <a:t> </a:t>
            </a:r>
            <a:r>
              <a:rPr lang="en-US" altLang="zh-CN" dirty="0"/>
              <a:t>Signal</a:t>
            </a:r>
            <a:r>
              <a:rPr lang="zh-CN" altLang="en-US" dirty="0"/>
              <a:t> </a:t>
            </a:r>
            <a:r>
              <a:rPr lang="en-US" altLang="zh-CN" dirty="0"/>
              <a:t>Extraction:</a:t>
            </a:r>
            <a:br>
              <a:rPr lang="en-US" altLang="zh-CN" dirty="0"/>
            </a:br>
            <a:r>
              <a:rPr lang="en-US" altLang="zh-CN" sz="2800" dirty="0" err="1" smtClean="0"/>
              <a:t>AdaBoost</a:t>
            </a:r>
            <a:r>
              <a:rPr lang="en-US" altLang="zh-CN" sz="2800" dirty="0" smtClean="0"/>
              <a:t>: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Train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Set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Precision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Each</a:t>
            </a:r>
            <a:r>
              <a:rPr lang="zh-CN" altLang="en-US" dirty="0" smtClean="0"/>
              <a:t> </a:t>
            </a:r>
            <a:r>
              <a:rPr lang="en-US" altLang="zh-CN" dirty="0" smtClean="0"/>
              <a:t>Quantile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CN" dirty="0" smtClean="0"/>
              <a:t>Decision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Score</a:t>
            </a:r>
            <a:r>
              <a:rPr lang="zh-CN" altLang="en-US" dirty="0" smtClean="0"/>
              <a:t> </a:t>
            </a:r>
            <a:r>
              <a:rPr lang="en-US" altLang="zh-CN" dirty="0" smtClean="0"/>
              <a:t>Histogram</a:t>
            </a:r>
            <a:endParaRPr lang="en-US" dirty="0"/>
          </a:p>
        </p:txBody>
      </p:sp>
      <p:pic>
        <p:nvPicPr>
          <p:cNvPr id="7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50" y="3227618"/>
            <a:ext cx="3892550" cy="2318877"/>
          </a:xfrm>
        </p:spPr>
      </p:pic>
      <p:pic>
        <p:nvPicPr>
          <p:cNvPr id="8" name="Content Placeholder 3"/>
          <p:cNvPicPr>
            <a:picLocks noGrp="1" noChangeAspect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" r="14174" b="1"/>
          <a:stretch/>
        </p:blipFill>
        <p:spPr>
          <a:xfrm>
            <a:off x="6665913" y="3036842"/>
            <a:ext cx="3900487" cy="272582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cxnSp>
        <p:nvCxnSpPr>
          <p:cNvPr id="10" name="Straight Arrow Connector 9"/>
          <p:cNvCxnSpPr/>
          <p:nvPr/>
        </p:nvCxnSpPr>
        <p:spPr>
          <a:xfrm>
            <a:off x="6781800" y="6273800"/>
            <a:ext cx="384048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216106" y="5904468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Score</a:t>
            </a:r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1150600" y="3036841"/>
            <a:ext cx="0" cy="26517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72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Alpha</a:t>
            </a:r>
            <a:r>
              <a:rPr lang="zh-CN" altLang="en-US" dirty="0"/>
              <a:t> </a:t>
            </a:r>
            <a:r>
              <a:rPr lang="en-US" altLang="zh-CN" dirty="0"/>
              <a:t>Signal</a:t>
            </a:r>
            <a:r>
              <a:rPr lang="zh-CN" altLang="en-US" dirty="0"/>
              <a:t> </a:t>
            </a:r>
            <a:r>
              <a:rPr lang="en-US" altLang="zh-CN" dirty="0"/>
              <a:t>Extraction:</a:t>
            </a:r>
            <a:br>
              <a:rPr lang="en-US" altLang="zh-CN" dirty="0"/>
            </a:br>
            <a:r>
              <a:rPr lang="en-US" altLang="zh-CN" sz="2800" dirty="0" err="1" smtClean="0"/>
              <a:t>AdaBoost</a:t>
            </a:r>
            <a:r>
              <a:rPr lang="en-US" altLang="zh-CN" sz="2800" dirty="0" smtClean="0"/>
              <a:t>: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Test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Set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Precision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Each</a:t>
            </a:r>
            <a:r>
              <a:rPr lang="zh-CN" altLang="en-US" dirty="0" smtClean="0"/>
              <a:t> </a:t>
            </a:r>
            <a:r>
              <a:rPr lang="en-US" altLang="zh-CN" dirty="0" smtClean="0"/>
              <a:t>Quantile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CN" dirty="0" smtClean="0"/>
              <a:t>Decision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Score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Distribution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50" y="3280944"/>
            <a:ext cx="3892550" cy="2212225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13" y="3276501"/>
            <a:ext cx="3900487" cy="2221110"/>
          </a:xfrm>
        </p:spPr>
      </p:pic>
    </p:spTree>
    <p:extLst>
      <p:ext uri="{BB962C8B-B14F-4D97-AF65-F5344CB8AC3E}">
        <p14:creationId xmlns:p14="http://schemas.microsoft.com/office/powerpoint/2010/main" val="22647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results,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foreseeability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machine</a:t>
            </a:r>
            <a:r>
              <a:rPr lang="zh-CN" altLang="en-US" dirty="0" smtClean="0"/>
              <a:t> </a:t>
            </a:r>
            <a:r>
              <a:rPr lang="en-US" altLang="zh-CN" dirty="0" smtClean="0"/>
              <a:t>learning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alpha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just</a:t>
            </a:r>
            <a:r>
              <a:rPr lang="zh-CN" altLang="en-US" dirty="0" smtClean="0"/>
              <a:t> </a:t>
            </a:r>
            <a:r>
              <a:rPr lang="en-US" altLang="zh-CN" dirty="0" smtClean="0"/>
              <a:t>slightly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than</a:t>
            </a:r>
            <a:r>
              <a:rPr lang="zh-CN" altLang="en-US" dirty="0" smtClean="0"/>
              <a:t> </a:t>
            </a:r>
            <a:r>
              <a:rPr lang="en-US" altLang="zh-CN" dirty="0" smtClean="0"/>
              <a:t>50%</a:t>
            </a:r>
            <a:r>
              <a:rPr lang="zh-CN" altLang="en-US" dirty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performs</a:t>
            </a:r>
            <a:r>
              <a:rPr lang="zh-CN" altLang="en-US" dirty="0" smtClean="0"/>
              <a:t> </a:t>
            </a:r>
            <a:r>
              <a:rPr lang="en-US" altLang="zh-CN" dirty="0" smtClean="0"/>
              <a:t>stable</a:t>
            </a:r>
            <a:r>
              <a:rPr lang="zh-CN" altLang="en-US" dirty="0" smtClean="0"/>
              <a:t> </a:t>
            </a:r>
            <a:r>
              <a:rPr lang="en-US" altLang="zh-CN" dirty="0" smtClean="0"/>
              <a:t>around</a:t>
            </a:r>
            <a:r>
              <a:rPr lang="zh-CN" altLang="en-US" dirty="0" smtClean="0"/>
              <a:t> </a:t>
            </a:r>
            <a:r>
              <a:rPr lang="en-US" altLang="zh-CN" dirty="0" smtClean="0"/>
              <a:t>different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situation.</a:t>
            </a:r>
            <a:r>
              <a:rPr lang="zh-CN" altLang="en-US" dirty="0" smtClean="0"/>
              <a:t> </a:t>
            </a:r>
            <a:r>
              <a:rPr lang="en-US" altLang="zh-CN" dirty="0" smtClean="0"/>
              <a:t>It</a:t>
            </a:r>
            <a:r>
              <a:rPr lang="zh-CN" altLang="en-US" dirty="0" smtClean="0"/>
              <a:t> </a:t>
            </a:r>
            <a:r>
              <a:rPr lang="en-US" altLang="zh-CN" dirty="0" smtClean="0"/>
              <a:t>doesn’t</a:t>
            </a:r>
            <a:r>
              <a:rPr lang="zh-CN" altLang="en-US" dirty="0" smtClean="0"/>
              <a:t> </a:t>
            </a:r>
            <a:r>
              <a:rPr lang="en-US" altLang="zh-CN" dirty="0" smtClean="0"/>
              <a:t>surprise</a:t>
            </a:r>
            <a:r>
              <a:rPr lang="zh-CN" altLang="en-US" dirty="0" smtClean="0"/>
              <a:t> </a:t>
            </a:r>
            <a:r>
              <a:rPr lang="en-US" altLang="zh-CN" dirty="0" smtClean="0"/>
              <a:t>me</a:t>
            </a:r>
            <a:r>
              <a:rPr lang="zh-CN" altLang="en-US" dirty="0" smtClean="0"/>
              <a:t> </a:t>
            </a:r>
            <a:r>
              <a:rPr lang="en-US" altLang="zh-CN" dirty="0" smtClean="0"/>
              <a:t>but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than</a:t>
            </a:r>
            <a:r>
              <a:rPr lang="zh-CN" altLang="en-US" dirty="0" smtClean="0"/>
              <a:t> </a:t>
            </a:r>
            <a:r>
              <a:rPr lang="en-US" altLang="zh-CN" dirty="0" smtClean="0"/>
              <a:t>nothing.</a:t>
            </a:r>
          </a:p>
          <a:p>
            <a:r>
              <a:rPr lang="en-US" altLang="zh-CN" dirty="0" smtClean="0"/>
              <a:t>Does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you?</a:t>
            </a:r>
            <a:r>
              <a:rPr lang="zh-CN" altLang="en-US" dirty="0" smtClean="0"/>
              <a:t> </a:t>
            </a:r>
            <a:r>
              <a:rPr lang="en-US" altLang="zh-CN" dirty="0" smtClean="0"/>
              <a:t>Any</a:t>
            </a:r>
            <a:r>
              <a:rPr lang="zh-CN" altLang="en-US" dirty="0" smtClean="0"/>
              <a:t> </a:t>
            </a:r>
            <a:r>
              <a:rPr lang="en-US" altLang="zh-CN" dirty="0" smtClean="0"/>
              <a:t>optimization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tip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my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presentation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workflow?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9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P&amp;L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Continue</a:t>
            </a:r>
            <a:r>
              <a:rPr lang="zh-CN" altLang="en-US" dirty="0" smtClean="0"/>
              <a:t> </a:t>
            </a:r>
            <a:r>
              <a:rPr lang="mr-IN" altLang="zh-C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09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Jonathan </a:t>
            </a:r>
            <a:r>
              <a:rPr lang="en-US" dirty="0" smtClean="0"/>
              <a:t>Larkin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Professional Quant Equity </a:t>
            </a:r>
            <a:r>
              <a:rPr lang="en-US" dirty="0" smtClean="0"/>
              <a:t>Workflow</a:t>
            </a:r>
            <a:r>
              <a:rPr lang="en-US" altLang="zh-CN" dirty="0" smtClean="0"/>
              <a:t>.</a:t>
            </a:r>
            <a:r>
              <a:rPr lang="zh-CN" altLang="en-US" dirty="0" smtClean="0"/>
              <a:t> </a:t>
            </a:r>
            <a:r>
              <a:rPr lang="en-US" dirty="0" smtClean="0"/>
              <a:t>August </a:t>
            </a:r>
            <a:r>
              <a:rPr lang="en-US" dirty="0"/>
              <a:t>31, 2016</a:t>
            </a:r>
          </a:p>
          <a:p>
            <a:r>
              <a:rPr lang="en-US" dirty="0" smtClean="0"/>
              <a:t>A Practitioner‘s </a:t>
            </a:r>
            <a:r>
              <a:rPr lang="en-US" dirty="0"/>
              <a:t>Guide </a:t>
            </a:r>
            <a:r>
              <a:rPr lang="en-US" dirty="0" smtClean="0"/>
              <a:t>to</a:t>
            </a:r>
            <a:r>
              <a:rPr lang="zh-CN" altLang="en-US" dirty="0" smtClean="0"/>
              <a:t> </a:t>
            </a:r>
            <a:r>
              <a:rPr lang="en-US" dirty="0" smtClean="0"/>
              <a:t>Factor Models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dirty="0"/>
              <a:t>The Research Foundation </a:t>
            </a:r>
            <a:r>
              <a:rPr lang="en-US" dirty="0" smtClean="0"/>
              <a:t>of</a:t>
            </a:r>
            <a:r>
              <a:rPr lang="zh-CN" altLang="en-US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Institute of Chartered Financial </a:t>
            </a:r>
            <a:r>
              <a:rPr lang="en-US" dirty="0" smtClean="0"/>
              <a:t>Analysts</a:t>
            </a:r>
          </a:p>
          <a:p>
            <a:r>
              <a:rPr lang="en-US" altLang="zh-CN" dirty="0" smtClean="0"/>
              <a:t>Thomas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Wiecki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 smtClean="0"/>
              <a:t>Machine</a:t>
            </a:r>
            <a:r>
              <a:rPr lang="zh-CN" altLang="en-US" dirty="0" smtClean="0"/>
              <a:t> </a:t>
            </a:r>
            <a:r>
              <a:rPr lang="en-US" altLang="zh-CN" dirty="0" smtClean="0"/>
              <a:t>Learning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Quantopian</a:t>
            </a:r>
            <a:endParaRPr lang="en-US" dirty="0"/>
          </a:p>
          <a:p>
            <a:r>
              <a:rPr lang="en-US" b="1" dirty="0" smtClean="0"/>
              <a:t>Inigo </a:t>
            </a:r>
            <a:r>
              <a:rPr lang="en-US" b="1" dirty="0"/>
              <a:t>Fraser </a:t>
            </a:r>
            <a:r>
              <a:rPr lang="en-US" b="1" dirty="0" smtClean="0"/>
              <a:t>Jenkins</a:t>
            </a:r>
            <a:r>
              <a:rPr lang="en-US" altLang="zh-CN" b="1" dirty="0" smtClean="0"/>
              <a:t>:</a:t>
            </a:r>
            <a:r>
              <a:rPr lang="zh-CN" altLang="en-US" b="1" dirty="0" smtClean="0"/>
              <a:t> </a:t>
            </a:r>
            <a:r>
              <a:rPr lang="en-US" b="1" dirty="0" smtClean="0"/>
              <a:t>Using </a:t>
            </a:r>
            <a:r>
              <a:rPr lang="en-US" b="1" dirty="0"/>
              <a:t>factors with different alpha decay times: The case for non-linear combination </a:t>
            </a:r>
            <a:endParaRPr lang="en-US" dirty="0"/>
          </a:p>
          <a:p>
            <a:r>
              <a:rPr lang="en-US" altLang="zh-CN" dirty="0" smtClean="0"/>
              <a:t>PNC:</a:t>
            </a:r>
            <a:r>
              <a:rPr lang="zh-CN" altLang="en-US" dirty="0" smtClean="0"/>
              <a:t> </a:t>
            </a:r>
            <a:r>
              <a:rPr lang="en-US" dirty="0" smtClean="0"/>
              <a:t>Factor Analysis:</a:t>
            </a:r>
            <a:r>
              <a:rPr lang="zh-CN" altLang="en-US" dirty="0" smtClean="0"/>
              <a:t> </a:t>
            </a:r>
            <a:r>
              <a:rPr lang="en-US" dirty="0" smtClean="0"/>
              <a:t>What </a:t>
            </a:r>
            <a:r>
              <a:rPr lang="en-US" dirty="0"/>
              <a:t>Drives Performance?</a:t>
            </a:r>
          </a:p>
          <a:p>
            <a:r>
              <a:rPr lang="en-US" b="1" dirty="0" smtClean="0"/>
              <a:t>O’Shaughnessy</a:t>
            </a:r>
            <a:r>
              <a:rPr lang="en-US" altLang="zh-CN" b="1" dirty="0" smtClean="0"/>
              <a:t>:</a:t>
            </a:r>
            <a:r>
              <a:rPr lang="zh-CN" altLang="en-US" b="1" dirty="0" smtClean="0"/>
              <a:t> </a:t>
            </a:r>
            <a:r>
              <a:rPr lang="en-US" dirty="0" smtClean="0"/>
              <a:t>Alpha </a:t>
            </a:r>
            <a:r>
              <a:rPr lang="en-US" dirty="0"/>
              <a:t>or Assets? — Factor Alpha vs. Smart </a:t>
            </a:r>
            <a:r>
              <a:rPr lang="en-US" dirty="0" smtClean="0"/>
              <a:t>Beta</a:t>
            </a:r>
            <a:r>
              <a:rPr lang="en-US" altLang="zh-CN" dirty="0" smtClean="0"/>
              <a:t>.</a:t>
            </a:r>
            <a:r>
              <a:rPr lang="zh-CN" altLang="en-US" dirty="0" smtClean="0"/>
              <a:t> </a:t>
            </a:r>
            <a:r>
              <a:rPr lang="en-US" altLang="zh-CN" dirty="0" smtClean="0"/>
              <a:t>April</a:t>
            </a:r>
            <a:r>
              <a:rPr lang="zh-CN" altLang="en-US" dirty="0" smtClean="0"/>
              <a:t> </a:t>
            </a:r>
            <a:r>
              <a:rPr lang="en-US" altLang="zh-CN" dirty="0" smtClean="0"/>
              <a:t>2016</a:t>
            </a:r>
            <a:endParaRPr lang="en-US" dirty="0"/>
          </a:p>
          <a:p>
            <a:r>
              <a:rPr lang="en-US" b="1" dirty="0" smtClean="0"/>
              <a:t>O’Shaughnessy </a:t>
            </a:r>
            <a:r>
              <a:rPr lang="en-US" b="1" dirty="0"/>
              <a:t>Quarterly Investor Letter Q1 2018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87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Preface: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Attempt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answer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question:</a:t>
            </a:r>
            <a:r>
              <a:rPr lang="zh-CN" altLang="en-US" dirty="0"/>
              <a:t> </a:t>
            </a:r>
            <a:r>
              <a:rPr lang="en-US" altLang="zh-CN" dirty="0" smtClean="0"/>
              <a:t>“</a:t>
            </a:r>
            <a:r>
              <a:rPr lang="zh-CN" altLang="en-US" dirty="0" smtClean="0"/>
              <a:t> </a:t>
            </a:r>
            <a:r>
              <a:rPr lang="en-US" altLang="zh-CN" dirty="0" smtClean="0"/>
              <a:t>What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really</a:t>
            </a:r>
            <a:r>
              <a:rPr lang="zh-CN" altLang="en-US" dirty="0" smtClean="0"/>
              <a:t> </a:t>
            </a:r>
            <a:r>
              <a:rPr lang="en-US" altLang="zh-CN" dirty="0" smtClean="0"/>
              <a:t>drives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performance?”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example,</a:t>
            </a:r>
            <a:r>
              <a:rPr lang="zh-CN" altLang="en-US" dirty="0" smtClean="0"/>
              <a:t> </a:t>
            </a:r>
            <a:r>
              <a:rPr lang="en-US" altLang="zh-CN" dirty="0" smtClean="0"/>
              <a:t>APT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designed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capture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sensitivity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asset</a:t>
            </a:r>
            <a:r>
              <a:rPr lang="zh-CN" altLang="en-US" dirty="0" smtClean="0"/>
              <a:t> </a:t>
            </a:r>
            <a:r>
              <a:rPr lang="en-US" altLang="zh-CN" dirty="0" smtClean="0"/>
              <a:t>returns</a:t>
            </a:r>
            <a:r>
              <a:rPr lang="zh-CN" altLang="en-US" dirty="0" smtClean="0"/>
              <a:t> </a:t>
            </a:r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function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multiple</a:t>
            </a:r>
            <a:r>
              <a:rPr lang="zh-CN" altLang="en-US" dirty="0" smtClean="0"/>
              <a:t> </a:t>
            </a:r>
            <a:r>
              <a:rPr lang="en-US" altLang="zh-CN" dirty="0" smtClean="0"/>
              <a:t>factors.</a:t>
            </a:r>
          </a:p>
          <a:p>
            <a:r>
              <a:rPr lang="en-US" altLang="zh-CN" dirty="0"/>
              <a:t>Build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robust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flexible</a:t>
            </a:r>
            <a:r>
              <a:rPr lang="zh-CN" altLang="en-US" dirty="0"/>
              <a:t> </a:t>
            </a:r>
            <a:r>
              <a:rPr lang="en-US" altLang="zh-CN" dirty="0"/>
              <a:t>pipeline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 smtClean="0"/>
              <a:t>factor-based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strategies</a:t>
            </a:r>
          </a:p>
          <a:p>
            <a:r>
              <a:rPr lang="en-US" altLang="zh-CN" dirty="0" smtClean="0"/>
              <a:t>”Learn,</a:t>
            </a:r>
            <a:r>
              <a:rPr lang="zh-CN" altLang="en-US" dirty="0" smtClean="0"/>
              <a:t> </a:t>
            </a:r>
            <a:r>
              <a:rPr lang="en-US" altLang="zh-CN" dirty="0"/>
              <a:t>b</a:t>
            </a:r>
            <a:r>
              <a:rPr lang="en-US" altLang="zh-CN" dirty="0" smtClean="0"/>
              <a:t>uild,</a:t>
            </a:r>
            <a:r>
              <a:rPr lang="zh-CN" altLang="en-US" dirty="0" smtClean="0"/>
              <a:t> </a:t>
            </a:r>
            <a:r>
              <a:rPr lang="en-US" altLang="zh-CN" dirty="0" smtClean="0"/>
              <a:t>share,</a:t>
            </a:r>
            <a:r>
              <a:rPr lang="zh-CN" altLang="en-US" dirty="0" smtClean="0"/>
              <a:t> </a:t>
            </a:r>
            <a:r>
              <a:rPr lang="en-US" altLang="zh-CN" dirty="0" smtClean="0"/>
              <a:t>repeat”</a:t>
            </a:r>
            <a:r>
              <a:rPr lang="zh-CN" altLang="en-US" dirty="0" smtClean="0"/>
              <a:t> </a:t>
            </a:r>
            <a:r>
              <a:rPr lang="en-US" altLang="zh-CN" dirty="0" smtClean="0"/>
              <a:t>---</a:t>
            </a:r>
            <a:r>
              <a:rPr lang="zh-CN" altLang="en-US" dirty="0" smtClean="0"/>
              <a:t> </a:t>
            </a:r>
            <a:r>
              <a:rPr lang="en-US" altLang="zh-CN" dirty="0" smtClean="0"/>
              <a:t>Investment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Philosophy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O’Shaughnessy</a:t>
            </a:r>
          </a:p>
          <a:p>
            <a:r>
              <a:rPr lang="en-US" altLang="zh-CN" dirty="0" smtClean="0"/>
              <a:t>Platform: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Quantopian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05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Protocol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4508910"/>
              </p:ext>
            </p:extLst>
          </p:nvPr>
        </p:nvGraphicFramePr>
        <p:xfrm>
          <a:off x="2773363" y="2052638"/>
          <a:ext cx="7796212" cy="3997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778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Universe</a:t>
            </a:r>
            <a:r>
              <a:rPr lang="zh-CN" altLang="en-US" dirty="0" smtClean="0"/>
              <a:t> </a:t>
            </a:r>
            <a:r>
              <a:rPr lang="en-US" altLang="zh-CN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Market</a:t>
            </a:r>
            <a:r>
              <a:rPr lang="zh-CN" altLang="en-US" dirty="0" smtClean="0"/>
              <a:t> </a:t>
            </a:r>
            <a:r>
              <a:rPr lang="en-US" altLang="zh-CN" dirty="0" smtClean="0"/>
              <a:t>Capitalization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(Size)</a:t>
            </a:r>
          </a:p>
          <a:p>
            <a:r>
              <a:rPr lang="en-US" altLang="zh-CN" dirty="0" smtClean="0"/>
              <a:t>Book-to-Market</a:t>
            </a:r>
            <a:r>
              <a:rPr lang="zh-CN" altLang="en-US" dirty="0" smtClean="0"/>
              <a:t> </a:t>
            </a:r>
            <a:r>
              <a:rPr lang="en-US" altLang="zh-CN" dirty="0" smtClean="0"/>
              <a:t>(Value)</a:t>
            </a:r>
          </a:p>
          <a:p>
            <a:r>
              <a:rPr lang="en-US" altLang="zh-CN" dirty="0" smtClean="0"/>
              <a:t>Liquidity</a:t>
            </a:r>
          </a:p>
          <a:p>
            <a:r>
              <a:rPr lang="en-US" altLang="zh-CN" dirty="0" smtClean="0"/>
              <a:t>Tradability</a:t>
            </a:r>
          </a:p>
          <a:p>
            <a:r>
              <a:rPr lang="en-US" altLang="zh-CN" dirty="0" smtClean="0"/>
              <a:t>Industry</a:t>
            </a:r>
            <a:r>
              <a:rPr lang="zh-CN" altLang="en-US" dirty="0" smtClean="0"/>
              <a:t> </a:t>
            </a:r>
            <a:r>
              <a:rPr lang="en-US" altLang="zh-CN" dirty="0" smtClean="0"/>
              <a:t>&amp;</a:t>
            </a:r>
            <a:r>
              <a:rPr lang="zh-CN" altLang="en-US" dirty="0" smtClean="0"/>
              <a:t> </a:t>
            </a:r>
            <a:r>
              <a:rPr lang="en-US" altLang="zh-CN" dirty="0" smtClean="0"/>
              <a:t>Sector</a:t>
            </a:r>
          </a:p>
          <a:p>
            <a:r>
              <a:rPr lang="en-US" altLang="zh-CN" dirty="0" smtClean="0"/>
              <a:t>Credit</a:t>
            </a:r>
            <a:r>
              <a:rPr lang="zh-CN" altLang="en-US" dirty="0" smtClean="0"/>
              <a:t> </a:t>
            </a:r>
            <a:r>
              <a:rPr lang="en-US" altLang="zh-CN" dirty="0" smtClean="0"/>
              <a:t>Rating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93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Factor</a:t>
            </a:r>
            <a:r>
              <a:rPr lang="zh-CN" altLang="en-US" dirty="0" smtClean="0"/>
              <a:t> </a:t>
            </a:r>
            <a:r>
              <a:rPr lang="en-US" altLang="zh-CN" dirty="0" smtClean="0"/>
              <a:t>Pool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Construction:</a:t>
            </a:r>
            <a:r>
              <a:rPr lang="zh-CN" altLang="en-US" dirty="0" smtClean="0"/>
              <a:t>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800" dirty="0" smtClean="0"/>
              <a:t>Two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Alternative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Selection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Methods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500506"/>
              </p:ext>
            </p:extLst>
          </p:nvPr>
        </p:nvGraphicFramePr>
        <p:xfrm>
          <a:off x="2773363" y="2052638"/>
          <a:ext cx="7796212" cy="3997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942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9B0F3308-12C4-4DD7-ABB4-D0DFAA3CF6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A24046D-AAB6-4470-AC22-6448D576E5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11A0A85-392D-49DA-B9EC-82262B3B96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3AFD74C-283C-45BD-885B-6E6635E4B3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E3DE725-FEB0-422F-BDBA-A29C95768A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5058156-257B-4118-BA50-5869C8AF6A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286361A-8EC3-4919-AC52-037870BF69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0169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653" y="1844186"/>
            <a:ext cx="7304822" cy="4035914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23B4D99-FEA8-489A-8436-A2F113BE1B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/>
              <a:t>Factor</a:t>
            </a:r>
            <a:r>
              <a:rPr lang="zh-CN" altLang="en-US" dirty="0"/>
              <a:t> </a:t>
            </a:r>
            <a:r>
              <a:rPr lang="en-US" altLang="zh-CN" dirty="0"/>
              <a:t>Pool</a:t>
            </a:r>
            <a:r>
              <a:rPr lang="zh-CN" altLang="en-US" dirty="0"/>
              <a:t> </a:t>
            </a:r>
            <a:r>
              <a:rPr lang="en-US" altLang="zh-CN" dirty="0" smtClean="0"/>
              <a:t>Construction:</a:t>
            </a:r>
            <a:r>
              <a:rPr lang="zh-CN" altLang="en-US" dirty="0" smtClean="0"/>
              <a:t> </a:t>
            </a:r>
            <a:r>
              <a:rPr lang="en-US" altLang="zh-CN" dirty="0" smtClean="0"/>
              <a:t>Goal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2F0F5DBC-F8FD-4B39-A2DF-FD300218C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805" y="1651782"/>
            <a:ext cx="1643695" cy="4398162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Question:</a:t>
            </a:r>
            <a:endParaRPr lang="en-US" altLang="zh-CN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How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specify</a:t>
            </a:r>
            <a:r>
              <a:rPr lang="zh-CN" altLang="en-US" dirty="0" smtClean="0"/>
              <a:t> </a:t>
            </a:r>
            <a:r>
              <a:rPr lang="en-US" altLang="zh-CN" dirty="0" smtClean="0"/>
              <a:t>factors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each</a:t>
            </a:r>
            <a:r>
              <a:rPr lang="zh-CN" altLang="en-US" dirty="0" smtClean="0"/>
              <a:t> </a:t>
            </a:r>
            <a:r>
              <a:rPr lang="en-US" altLang="zh-CN" dirty="0" smtClean="0"/>
              <a:t>sector?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7235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Alpha</a:t>
            </a:r>
            <a:r>
              <a:rPr lang="zh-CN" altLang="en-US" dirty="0" smtClean="0"/>
              <a:t> </a:t>
            </a:r>
            <a:r>
              <a:rPr lang="en-US" altLang="zh-CN" dirty="0" smtClean="0"/>
              <a:t>Signal</a:t>
            </a:r>
            <a:r>
              <a:rPr lang="zh-CN" altLang="en-US" dirty="0" smtClean="0"/>
              <a:t> </a:t>
            </a:r>
            <a:r>
              <a:rPr lang="en-US" altLang="zh-CN" dirty="0" smtClean="0"/>
              <a:t>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CN" dirty="0" smtClean="0"/>
              <a:t>Factor</a:t>
            </a:r>
            <a:r>
              <a:rPr lang="zh-CN" altLang="en-US" dirty="0" smtClean="0"/>
              <a:t> </a:t>
            </a:r>
            <a:r>
              <a:rPr lang="en-US" altLang="zh-CN" dirty="0" smtClean="0"/>
              <a:t>Screening: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Choose</a:t>
            </a:r>
            <a:r>
              <a:rPr lang="zh-CN" altLang="en-US" dirty="0" smtClean="0"/>
              <a:t> </a:t>
            </a:r>
            <a:r>
              <a:rPr lang="en-US" altLang="zh-CN" dirty="0" smtClean="0"/>
              <a:t>most</a:t>
            </a:r>
            <a:r>
              <a:rPr lang="zh-CN" altLang="en-US" dirty="0" smtClean="0"/>
              <a:t> </a:t>
            </a:r>
            <a:r>
              <a:rPr lang="en-US" altLang="zh-CN" dirty="0" smtClean="0"/>
              <a:t>significant</a:t>
            </a:r>
            <a:r>
              <a:rPr lang="zh-CN" altLang="en-US" dirty="0" smtClean="0"/>
              <a:t> </a:t>
            </a:r>
            <a:r>
              <a:rPr lang="en-US" altLang="zh-CN" dirty="0" smtClean="0"/>
              <a:t>factors:</a:t>
            </a:r>
            <a:r>
              <a:rPr lang="zh-CN" altLang="en-US" dirty="0" smtClean="0"/>
              <a:t> </a:t>
            </a:r>
            <a:r>
              <a:rPr lang="en-US" altLang="zh-CN" dirty="0" smtClean="0"/>
              <a:t>IC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factors</a:t>
            </a:r>
            <a:r>
              <a:rPr lang="zh-CN" altLang="en-US" dirty="0" smtClean="0"/>
              <a:t> </a:t>
            </a:r>
            <a:r>
              <a:rPr lang="en-US" altLang="zh-CN" dirty="0" smtClean="0"/>
              <a:t>vs.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forward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returns</a:t>
            </a:r>
          </a:p>
          <a:p>
            <a:pPr lvl="1"/>
            <a:r>
              <a:rPr lang="en-US" altLang="zh-CN" dirty="0"/>
              <a:t>D</a:t>
            </a:r>
            <a:r>
              <a:rPr lang="en-US" altLang="zh-CN" dirty="0" smtClean="0"/>
              <a:t>elete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redundant</a:t>
            </a:r>
            <a:r>
              <a:rPr lang="zh-CN" altLang="en-US" dirty="0" smtClean="0"/>
              <a:t> </a:t>
            </a:r>
            <a:r>
              <a:rPr lang="en-US" altLang="zh-CN" dirty="0" smtClean="0"/>
              <a:t>factors:</a:t>
            </a:r>
            <a:r>
              <a:rPr lang="zh-CN" altLang="en-US" dirty="0" smtClean="0"/>
              <a:t> </a:t>
            </a:r>
            <a:r>
              <a:rPr lang="en-US" altLang="zh-CN" dirty="0" smtClean="0"/>
              <a:t>IC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between</a:t>
            </a:r>
            <a:r>
              <a:rPr lang="zh-CN" altLang="en-US" dirty="0" smtClean="0"/>
              <a:t> </a:t>
            </a:r>
            <a:r>
              <a:rPr lang="en-US" altLang="zh-CN" dirty="0" smtClean="0"/>
              <a:t>factors</a:t>
            </a:r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Factor</a:t>
            </a:r>
            <a:r>
              <a:rPr lang="zh-CN" altLang="en-US" dirty="0" smtClean="0"/>
              <a:t> </a:t>
            </a:r>
            <a:r>
              <a:rPr lang="en-US" altLang="zh-CN" dirty="0" smtClean="0"/>
              <a:t>Synthesis</a:t>
            </a:r>
          </a:p>
          <a:p>
            <a:pPr lvl="1"/>
            <a:r>
              <a:rPr lang="en-US" altLang="zh-CN" dirty="0" smtClean="0"/>
              <a:t>Linear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combination: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Statistical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techs:</a:t>
            </a:r>
            <a:r>
              <a:rPr lang="zh-CN" altLang="en-US" dirty="0" smtClean="0"/>
              <a:t> </a:t>
            </a:r>
            <a:r>
              <a:rPr lang="en-US" altLang="zh-CN" dirty="0" smtClean="0"/>
              <a:t>PCA,</a:t>
            </a:r>
            <a:r>
              <a:rPr lang="zh-CN" altLang="en-US" dirty="0" smtClean="0"/>
              <a:t> </a:t>
            </a:r>
            <a:r>
              <a:rPr lang="en-US" altLang="zh-CN" dirty="0" smtClean="0"/>
              <a:t>FA</a:t>
            </a:r>
          </a:p>
          <a:p>
            <a:pPr lvl="2"/>
            <a:r>
              <a:rPr lang="en-US" altLang="zh-CN" dirty="0" smtClean="0"/>
              <a:t>Financial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models:</a:t>
            </a:r>
            <a:r>
              <a:rPr lang="zh-CN" altLang="en-US" dirty="0" smtClean="0"/>
              <a:t> </a:t>
            </a:r>
            <a:r>
              <a:rPr lang="en-US" altLang="zh-CN" dirty="0" smtClean="0"/>
              <a:t>APT,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Fama</a:t>
            </a:r>
            <a:r>
              <a:rPr lang="en-US" altLang="zh-CN" dirty="0" smtClean="0"/>
              <a:t>-French</a:t>
            </a:r>
          </a:p>
          <a:p>
            <a:pPr lvl="1"/>
            <a:r>
              <a:rPr lang="en-US" altLang="zh-CN" dirty="0" smtClean="0"/>
              <a:t>Non-linear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combination</a:t>
            </a:r>
          </a:p>
          <a:p>
            <a:pPr lvl="2"/>
            <a:r>
              <a:rPr lang="en-US" altLang="zh-CN" dirty="0"/>
              <a:t>M</a:t>
            </a:r>
            <a:r>
              <a:rPr lang="en-US" altLang="zh-CN" dirty="0" smtClean="0"/>
              <a:t>achine</a:t>
            </a:r>
            <a:r>
              <a:rPr lang="zh-CN" altLang="en-US" dirty="0" smtClean="0"/>
              <a:t> </a:t>
            </a:r>
            <a:r>
              <a:rPr lang="en-US" altLang="zh-CN" dirty="0" smtClean="0"/>
              <a:t>learning: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AdaBoost</a:t>
            </a:r>
            <a:endParaRPr lang="en-US" altLang="zh-CN" dirty="0" smtClean="0"/>
          </a:p>
          <a:p>
            <a:pPr lvl="2"/>
            <a:r>
              <a:rPr lang="en-US" altLang="zh-CN" dirty="0"/>
              <a:t>D</a:t>
            </a:r>
            <a:r>
              <a:rPr lang="en-US" altLang="zh-CN" dirty="0" smtClean="0"/>
              <a:t>eep</a:t>
            </a:r>
            <a:r>
              <a:rPr lang="zh-CN" altLang="en-US" dirty="0" smtClean="0"/>
              <a:t> </a:t>
            </a:r>
            <a:r>
              <a:rPr lang="en-US" altLang="zh-CN" dirty="0" smtClean="0"/>
              <a:t>learning:</a:t>
            </a:r>
            <a:r>
              <a:rPr lang="zh-CN" altLang="en-US" dirty="0" smtClean="0"/>
              <a:t> </a:t>
            </a:r>
            <a:r>
              <a:rPr lang="en-US" altLang="zh-CN" dirty="0" smtClean="0"/>
              <a:t>Reinforcement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7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40C8693A-B687-4F5E-B86B-B4F11D5234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51084F9-D042-49BE-9E1A-43E583B98F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E65CA45-264D-4FD3-9249-3CB04EC97E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7B58214-716F-43B8-8272-85CE2B9AB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A5C070E-7DB1-4147-B6A8-D14B9C40E1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31070C9-36CD-4B65-8159-324995821F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A4DE740-C1E1-486D-9AC1-DD17AABA01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0169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5"/>
          <a:stretch/>
        </p:blipFill>
        <p:spPr>
          <a:xfrm>
            <a:off x="5432992" y="2348779"/>
            <a:ext cx="4818974" cy="337346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9C35FB2-5194-4BE0-92D0-464E2B7116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/>
              <a:t>Alpha</a:t>
            </a:r>
            <a:r>
              <a:rPr lang="zh-CN" altLang="en-US" dirty="0"/>
              <a:t> </a:t>
            </a:r>
            <a:r>
              <a:rPr lang="en-US" altLang="zh-CN" dirty="0"/>
              <a:t>Signal</a:t>
            </a:r>
            <a:r>
              <a:rPr lang="zh-CN" altLang="en-US" dirty="0"/>
              <a:t> </a:t>
            </a:r>
            <a:r>
              <a:rPr lang="en-US" altLang="zh-CN" dirty="0"/>
              <a:t>Extraction:</a:t>
            </a:r>
            <a:br>
              <a:rPr lang="en-US" altLang="zh-CN" dirty="0"/>
            </a:br>
            <a:r>
              <a:rPr lang="en-US" altLang="zh-CN" sz="2800" dirty="0"/>
              <a:t>Factor</a:t>
            </a:r>
            <a:r>
              <a:rPr lang="zh-CN" altLang="en-US" sz="2800" dirty="0"/>
              <a:t> </a:t>
            </a:r>
            <a:r>
              <a:rPr lang="en-US" altLang="zh-CN" sz="2800" dirty="0"/>
              <a:t>Screening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A5C1B69D-8577-4D6D-BB37-43B61C521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805" y="2052116"/>
            <a:ext cx="2908167" cy="3997828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1600" dirty="0"/>
              <a:t>S</a:t>
            </a:r>
            <a:r>
              <a:rPr lang="en-US" sz="1600" dirty="0" smtClean="0"/>
              <a:t>elect factors through economic knowledge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Calculate the information coefficients (IC) for each factor vs. 22-day forward return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9071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40C8693A-B687-4F5E-B86B-B4F11D5234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51084F9-D042-49BE-9E1A-43E583B98F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E65CA45-264D-4FD3-9249-3CB04EC97E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E7B58214-716F-43B8-8272-85CE2B9AB0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A5C070E-7DB1-4147-B6A8-D14B9C40E1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A31070C9-36CD-4B65-8159-324995821F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A4DE740-C1E1-486D-9AC1-DD17AABA01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0169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" r="1548"/>
          <a:stretch/>
        </p:blipFill>
        <p:spPr>
          <a:xfrm>
            <a:off x="5432992" y="2348779"/>
            <a:ext cx="4818974" cy="337346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89C35FB2-5194-4BE0-92D0-464E2B7116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/>
              <a:t>Alpha</a:t>
            </a:r>
            <a:r>
              <a:rPr lang="zh-CN" altLang="en-US" dirty="0"/>
              <a:t> </a:t>
            </a:r>
            <a:r>
              <a:rPr lang="en-US" altLang="zh-CN" dirty="0"/>
              <a:t>Signal</a:t>
            </a:r>
            <a:r>
              <a:rPr lang="zh-CN" altLang="en-US" dirty="0"/>
              <a:t> </a:t>
            </a:r>
            <a:r>
              <a:rPr lang="en-US" altLang="zh-CN" dirty="0"/>
              <a:t>Extraction:</a:t>
            </a:r>
            <a:br>
              <a:rPr lang="en-US" altLang="zh-CN" dirty="0"/>
            </a:br>
            <a:r>
              <a:rPr lang="en-US" altLang="zh-CN" sz="2800" dirty="0"/>
              <a:t>Factor</a:t>
            </a:r>
            <a:r>
              <a:rPr lang="zh-CN" altLang="en-US" sz="2800" dirty="0"/>
              <a:t> </a:t>
            </a:r>
            <a:r>
              <a:rPr lang="en-US" altLang="zh-CN" sz="2800" dirty="0"/>
              <a:t>Screening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9E8FBE44-F2D4-4A83-9522-8384C5467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805" y="2052116"/>
            <a:ext cx="2908167" cy="3997828"/>
          </a:xfrm>
        </p:spPr>
        <p:txBody>
          <a:bodyPr>
            <a:normAutofit/>
          </a:bodyPr>
          <a:lstStyle/>
          <a:p>
            <a:r>
              <a:rPr lang="en-US" sz="1600" dirty="0" smtClean="0"/>
              <a:t>Usually we only care about the rank</a:t>
            </a:r>
            <a:r>
              <a:rPr lang="en-US" altLang="zh-CN" sz="1600" dirty="0" smtClean="0"/>
              <a:t>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(</a:t>
            </a:r>
            <a:r>
              <a:rPr lang="en-US" altLang="zh-CN" sz="1600" dirty="0"/>
              <a:t>e</a:t>
            </a:r>
            <a:r>
              <a:rPr lang="en-US" altLang="zh-CN" sz="1600" dirty="0" smtClean="0"/>
              <a:t>.g.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ascending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ranks)</a:t>
            </a:r>
            <a:r>
              <a:rPr lang="en-US" sz="1600" dirty="0" smtClean="0"/>
              <a:t> rather than </a:t>
            </a:r>
            <a:r>
              <a:rPr lang="en-US" altLang="zh-CN" sz="1600" dirty="0" smtClean="0"/>
              <a:t>the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specific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numbers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7184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1885</TotalTime>
  <Words>687</Words>
  <Application>Microsoft Macintosh PowerPoint</Application>
  <PresentationFormat>Widescreen</PresentationFormat>
  <Paragraphs>98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Calibri</vt:lpstr>
      <vt:lpstr>Cambria Math</vt:lpstr>
      <vt:lpstr>DengXian</vt:lpstr>
      <vt:lpstr>Mangal</vt:lpstr>
      <vt:lpstr>MS Shell Dlg 2</vt:lpstr>
      <vt:lpstr>Wingdings</vt:lpstr>
      <vt:lpstr>Wingdings 3</vt:lpstr>
      <vt:lpstr>宋体</vt:lpstr>
      <vt:lpstr>Arial</vt:lpstr>
      <vt:lpstr>Madison</vt:lpstr>
      <vt:lpstr>Quantitative Strategy Workflow</vt:lpstr>
      <vt:lpstr>Preface: Intention</vt:lpstr>
      <vt:lpstr>Protocol</vt:lpstr>
      <vt:lpstr>Universe Definition</vt:lpstr>
      <vt:lpstr>Factor Pool Construction:  Two Alternative Selection Methods</vt:lpstr>
      <vt:lpstr>Factor Pool Construction: Goal</vt:lpstr>
      <vt:lpstr>Alpha Signal Extraction</vt:lpstr>
      <vt:lpstr>Alpha Signal Extraction: Factor Screening</vt:lpstr>
      <vt:lpstr>Alpha Signal Extraction: Factor Screening</vt:lpstr>
      <vt:lpstr>Alpha Signal Extraction: Factor Screening</vt:lpstr>
      <vt:lpstr>Alpha Signal Extraction: AdaBoost</vt:lpstr>
      <vt:lpstr>Alpha Signal Extraction: AdaBoost: Train Set</vt:lpstr>
      <vt:lpstr>Alpha Signal Extraction: AdaBoost: Test Set</vt:lpstr>
      <vt:lpstr>Conclusion</vt:lpstr>
      <vt:lpstr>P&amp;L</vt:lpstr>
      <vt:lpstr>Reference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Quantitative Strategy Workflow</dc:title>
  <dc:creator>Yuxuan Xia</dc:creator>
  <cp:lastModifiedBy>Yuxuan Xia</cp:lastModifiedBy>
  <cp:revision>25</cp:revision>
  <dcterms:created xsi:type="dcterms:W3CDTF">2018-05-31T16:03:49Z</dcterms:created>
  <dcterms:modified xsi:type="dcterms:W3CDTF">2018-06-01T23:34:43Z</dcterms:modified>
</cp:coreProperties>
</file>